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4" r:id="rId2"/>
    <p:sldId id="259" r:id="rId3"/>
    <p:sldId id="347" r:id="rId4"/>
    <p:sldId id="350" r:id="rId5"/>
    <p:sldId id="351" r:id="rId6"/>
    <p:sldId id="363" r:id="rId7"/>
    <p:sldId id="352" r:id="rId8"/>
    <p:sldId id="353" r:id="rId9"/>
    <p:sldId id="361" r:id="rId10"/>
    <p:sldId id="348" r:id="rId11"/>
    <p:sldId id="356" r:id="rId12"/>
    <p:sldId id="357" r:id="rId13"/>
    <p:sldId id="358" r:id="rId14"/>
    <p:sldId id="359" r:id="rId15"/>
    <p:sldId id="360" r:id="rId16"/>
    <p:sldId id="366" r:id="rId17"/>
    <p:sldId id="367" r:id="rId18"/>
    <p:sldId id="412" r:id="rId19"/>
    <p:sldId id="368" r:id="rId20"/>
    <p:sldId id="369" r:id="rId21"/>
    <p:sldId id="370" r:id="rId22"/>
    <p:sldId id="372" r:id="rId23"/>
    <p:sldId id="374" r:id="rId24"/>
    <p:sldId id="376" r:id="rId25"/>
    <p:sldId id="377" r:id="rId26"/>
    <p:sldId id="379" r:id="rId27"/>
    <p:sldId id="380" r:id="rId28"/>
    <p:sldId id="381" r:id="rId29"/>
  </p:sldIdLst>
  <p:sldSz cx="9144000" cy="5143500" type="screen16x9"/>
  <p:notesSz cx="6858000" cy="9144000"/>
  <p:custDataLst>
    <p:tags r:id="rId30"/>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76" userDrawn="1">
          <p15:clr>
            <a:srgbClr val="A4A3A4"/>
          </p15:clr>
        </p15:guide>
        <p15:guide id="2" pos="28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6600C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15" d="100"/>
          <a:sy n="115" d="100"/>
        </p:scale>
        <p:origin x="96" y="236"/>
      </p:cViewPr>
      <p:guideLst>
        <p:guide orient="horz" pos="1676"/>
        <p:guide pos="287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1"/>
            </a:gs>
            <a:gs pos="100000">
              <a:srgbClr val="002850"/>
            </a:gs>
          </a:gsLst>
          <a:lin ang="5400000" scaled="1"/>
          <a:tileRect/>
        </a:gradFill>
        <a:effectLst/>
      </p:bgPr>
    </p:bg>
    <p:spTree>
      <p:nvGrpSpPr>
        <p:cNvPr id="1" name=""/>
        <p:cNvGrpSpPr/>
        <p:nvPr/>
      </p:nvGrpSpPr>
      <p:grpSpPr>
        <a:xfrm>
          <a:off x="0" y="0"/>
          <a:ext cx="0" cy="0"/>
          <a:chOff x="0" y="0"/>
          <a:chExt cx="0" cy="0"/>
        </a:xfrm>
      </p:grpSpPr>
      <p:grpSp>
        <p:nvGrpSpPr>
          <p:cNvPr id="2050" name="Group 2"/>
          <p:cNvGrpSpPr/>
          <p:nvPr/>
        </p:nvGrpSpPr>
        <p:grpSpPr>
          <a:xfrm>
            <a:off x="0" y="0"/>
            <a:ext cx="9148763" cy="5139636"/>
            <a:chOff x="1" y="0"/>
            <a:chExt cx="5763" cy="4316"/>
          </a:xfrm>
        </p:grpSpPr>
        <p:sp>
          <p:nvSpPr>
            <p:cNvPr id="3" name="Freeform 3"/>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Freeform 4"/>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Freeform 5"/>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nvGrpSpPr>
            <p:cNvPr id="2059" name="Group 6"/>
            <p:cNvGrpSpPr/>
            <p:nvPr/>
          </p:nvGrpSpPr>
          <p:grpSpPr>
            <a:xfrm>
              <a:off x="288" y="0"/>
              <a:ext cx="5098" cy="4316"/>
              <a:chOff x="288" y="0"/>
              <a:chExt cx="5098" cy="4316"/>
            </a:xfrm>
          </p:grpSpPr>
          <p:sp>
            <p:nvSpPr>
              <p:cNvPr id="26" name="Freeform 7"/>
              <p:cNvSpPr/>
              <p:nvPr/>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7" name="Freeform 8"/>
              <p:cNvSpPr/>
              <p:nvPr/>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8" name="Freeform 9"/>
              <p:cNvSpPr/>
              <p:nvPr/>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9" name="Freeform 10"/>
              <p:cNvSpPr/>
              <p:nvPr/>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0" name="Freeform 11"/>
              <p:cNvSpPr/>
              <p:nvPr/>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1" name="Freeform 12"/>
              <p:cNvSpPr/>
              <p:nvPr/>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2" name="Freeform 13"/>
              <p:cNvSpPr/>
              <p:nvPr/>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3" name="Freeform 14"/>
              <p:cNvSpPr/>
              <p:nvPr/>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4" name="Freeform 15"/>
              <p:cNvSpPr/>
              <p:nvPr/>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5" name="Freeform 16"/>
              <p:cNvSpPr/>
              <p:nvPr/>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6" name="Freeform 17"/>
              <p:cNvSpPr/>
              <p:nvPr/>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7" name="Freeform 18"/>
              <p:cNvSpPr/>
              <p:nvPr/>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8" name="Freeform 19"/>
              <p:cNvSpPr/>
              <p:nvPr/>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sp>
          <p:nvSpPr>
            <p:cNvPr id="7" name="Freeform 20"/>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Freeform 21"/>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Freeform 22"/>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063" name="Freeform 23"/>
            <p:cNvSpPr/>
            <p:nvPr/>
          </p:nvSpPr>
          <p:spPr>
            <a:xfrm>
              <a:off x="5041" y="0"/>
              <a:ext cx="719" cy="845"/>
            </a:xfrm>
            <a:custGeom>
              <a:avLst/>
              <a:gdLst/>
              <a:ahLst/>
              <a:cxnLst>
                <a:cxn ang="0">
                  <a:pos x="725" y="845"/>
                </a:cxn>
                <a:cxn ang="0">
                  <a:pos x="725" y="821"/>
                </a:cxn>
                <a:cxn ang="0">
                  <a:pos x="582" y="605"/>
                </a:cxn>
                <a:cxn ang="0">
                  <a:pos x="410" y="396"/>
                </a:cxn>
                <a:cxn ang="0">
                  <a:pos x="225" y="192"/>
                </a:cxn>
                <a:cxn ang="0">
                  <a:pos x="17" y="0"/>
                </a:cxn>
                <a:cxn ang="0">
                  <a:pos x="0" y="0"/>
                </a:cxn>
                <a:cxn ang="0">
                  <a:pos x="213" y="198"/>
                </a:cxn>
                <a:cxn ang="0">
                  <a:pos x="404" y="408"/>
                </a:cxn>
                <a:cxn ang="0">
                  <a:pos x="576" y="623"/>
                </a:cxn>
                <a:cxn ang="0">
                  <a:pos x="725" y="845"/>
                </a:cxn>
                <a:cxn ang="0">
                  <a:pos x="725" y="845"/>
                </a:cxn>
              </a:cxnLst>
              <a:rect l="0" t="0" r="0" b="0"/>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alpha val="100000"/>
              </a:schemeClr>
            </a:solidFill>
            <a:ln w="9525">
              <a:noFill/>
            </a:ln>
          </p:spPr>
          <p:txBody>
            <a:bodyPr/>
            <a:lstStyle/>
            <a:p>
              <a:endParaRPr lang="zh-CN" altLang="en-US" sz="100"/>
            </a:p>
          </p:txBody>
        </p:sp>
        <p:sp>
          <p:nvSpPr>
            <p:cNvPr id="2064" name="Freeform 24"/>
            <p:cNvSpPr/>
            <p:nvPr/>
          </p:nvSpPr>
          <p:spPr>
            <a:xfrm>
              <a:off x="5352" y="0"/>
              <a:ext cx="408" cy="414"/>
            </a:xfrm>
            <a:custGeom>
              <a:avLst/>
              <a:gdLst/>
              <a:ahLst/>
              <a:cxnLst>
                <a:cxn ang="0">
                  <a:pos x="411" y="414"/>
                </a:cxn>
                <a:cxn ang="0">
                  <a:pos x="411" y="396"/>
                </a:cxn>
                <a:cxn ang="0">
                  <a:pos x="226" y="192"/>
                </a:cxn>
                <a:cxn ang="0">
                  <a:pos x="12" y="0"/>
                </a:cxn>
                <a:cxn ang="0">
                  <a:pos x="0" y="0"/>
                </a:cxn>
                <a:cxn ang="0">
                  <a:pos x="108" y="102"/>
                </a:cxn>
                <a:cxn ang="0">
                  <a:pos x="220" y="204"/>
                </a:cxn>
                <a:cxn ang="0">
                  <a:pos x="411" y="414"/>
                </a:cxn>
                <a:cxn ang="0">
                  <a:pos x="411" y="414"/>
                </a:cxn>
              </a:cxnLst>
              <a:rect l="0" t="0" r="0" b="0"/>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alpha val="100000"/>
              </a:schemeClr>
            </a:solidFill>
            <a:ln w="9525">
              <a:noFill/>
            </a:ln>
          </p:spPr>
          <p:txBody>
            <a:bodyPr/>
            <a:lstStyle/>
            <a:p>
              <a:endParaRPr lang="zh-CN" altLang="en-US" sz="100"/>
            </a:p>
          </p:txBody>
        </p:sp>
        <p:sp>
          <p:nvSpPr>
            <p:cNvPr id="12" name="Freeform 25"/>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066" name="Freeform 26"/>
            <p:cNvSpPr/>
            <p:nvPr/>
          </p:nvSpPr>
          <p:spPr>
            <a:xfrm>
              <a:off x="6" y="0"/>
              <a:ext cx="588" cy="599"/>
            </a:xfrm>
            <a:custGeom>
              <a:avLst/>
              <a:gdLst/>
              <a:ahLst/>
              <a:cxnLst>
                <a:cxn ang="0">
                  <a:pos x="594" y="0"/>
                </a:cxn>
                <a:cxn ang="0">
                  <a:pos x="576" y="0"/>
                </a:cxn>
                <a:cxn ang="0">
                  <a:pos x="411" y="132"/>
                </a:cxn>
                <a:cxn ang="0">
                  <a:pos x="261" y="270"/>
                </a:cxn>
                <a:cxn ang="0">
                  <a:pos x="120" y="420"/>
                </a:cxn>
                <a:cxn ang="0">
                  <a:pos x="0" y="575"/>
                </a:cxn>
                <a:cxn ang="0">
                  <a:pos x="0" y="599"/>
                </a:cxn>
                <a:cxn ang="0">
                  <a:pos x="120" y="432"/>
                </a:cxn>
                <a:cxn ang="0">
                  <a:pos x="261" y="282"/>
                </a:cxn>
                <a:cxn ang="0">
                  <a:pos x="417" y="138"/>
                </a:cxn>
                <a:cxn ang="0">
                  <a:pos x="594" y="0"/>
                </a:cxn>
                <a:cxn ang="0">
                  <a:pos x="594" y="0"/>
                </a:cxn>
              </a:cxnLst>
              <a:rect l="0" t="0" r="0" b="0"/>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alpha val="100000"/>
              </a:schemeClr>
            </a:solidFill>
            <a:ln w="9525">
              <a:noFill/>
            </a:ln>
          </p:spPr>
          <p:txBody>
            <a:bodyPr/>
            <a:lstStyle/>
            <a:p>
              <a:endParaRPr lang="zh-CN" altLang="en-US" sz="100"/>
            </a:p>
          </p:txBody>
        </p:sp>
        <p:sp>
          <p:nvSpPr>
            <p:cNvPr id="2067" name="Freeform 27"/>
            <p:cNvSpPr/>
            <p:nvPr/>
          </p:nvSpPr>
          <p:spPr>
            <a:xfrm>
              <a:off x="6" y="0"/>
              <a:ext cx="270" cy="252"/>
            </a:xfrm>
            <a:custGeom>
              <a:avLst/>
              <a:gdLst/>
              <a:ahLst/>
              <a:cxnLst>
                <a:cxn ang="0">
                  <a:pos x="273" y="0"/>
                </a:cxn>
                <a:cxn ang="0">
                  <a:pos x="255" y="0"/>
                </a:cxn>
                <a:cxn ang="0">
                  <a:pos x="120" y="114"/>
                </a:cxn>
                <a:cxn ang="0">
                  <a:pos x="60" y="174"/>
                </a:cxn>
                <a:cxn ang="0">
                  <a:pos x="0" y="234"/>
                </a:cxn>
                <a:cxn ang="0">
                  <a:pos x="0" y="252"/>
                </a:cxn>
                <a:cxn ang="0">
                  <a:pos x="126" y="120"/>
                </a:cxn>
                <a:cxn ang="0">
                  <a:pos x="273" y="0"/>
                </a:cxn>
                <a:cxn ang="0">
                  <a:pos x="273" y="0"/>
                </a:cxn>
              </a:cxnLst>
              <a:rect l="0" t="0" r="0" b="0"/>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alpha val="100000"/>
              </a:schemeClr>
            </a:solidFill>
            <a:ln w="9525">
              <a:noFill/>
            </a:ln>
          </p:spPr>
          <p:txBody>
            <a:bodyPr/>
            <a:lstStyle/>
            <a:p>
              <a:endParaRPr lang="zh-CN" altLang="en-US" sz="100"/>
            </a:p>
          </p:txBody>
        </p:sp>
        <p:sp>
          <p:nvSpPr>
            <p:cNvPr id="2068" name="Line 28"/>
            <p:cNvSpPr/>
            <p:nvPr/>
          </p:nvSpPr>
          <p:spPr>
            <a:xfrm>
              <a:off x="1" y="2749"/>
              <a:ext cx="5758" cy="0"/>
            </a:xfrm>
            <a:prstGeom prst="line">
              <a:avLst/>
            </a:prstGeom>
            <a:ln w="15875" cap="flat" cmpd="sng">
              <a:solidFill>
                <a:schemeClr val="bg1"/>
              </a:solidFill>
              <a:prstDash val="solid"/>
              <a:headEnd type="none" w="med" len="med"/>
              <a:tailEnd type="none" w="med" len="med"/>
            </a:ln>
          </p:spPr>
        </p:sp>
        <p:sp>
          <p:nvSpPr>
            <p:cNvPr id="2069" name="Line 29"/>
            <p:cNvSpPr/>
            <p:nvPr/>
          </p:nvSpPr>
          <p:spPr>
            <a:xfrm>
              <a:off x="1" y="2356"/>
              <a:ext cx="5758" cy="0"/>
            </a:xfrm>
            <a:prstGeom prst="line">
              <a:avLst/>
            </a:prstGeom>
            <a:ln w="15875" cap="flat" cmpd="sng">
              <a:solidFill>
                <a:schemeClr val="bg1"/>
              </a:solidFill>
              <a:prstDash val="solid"/>
              <a:headEnd type="none" w="med" len="med"/>
              <a:tailEnd type="none" w="med" len="med"/>
            </a:ln>
          </p:spPr>
        </p:sp>
        <p:sp>
          <p:nvSpPr>
            <p:cNvPr id="2070" name="Line 30"/>
            <p:cNvSpPr/>
            <p:nvPr/>
          </p:nvSpPr>
          <p:spPr>
            <a:xfrm>
              <a:off x="1" y="3142"/>
              <a:ext cx="5758" cy="0"/>
            </a:xfrm>
            <a:prstGeom prst="line">
              <a:avLst/>
            </a:prstGeom>
            <a:ln w="15875" cap="flat" cmpd="sng">
              <a:solidFill>
                <a:schemeClr val="bg2"/>
              </a:solidFill>
              <a:prstDash val="solid"/>
              <a:headEnd type="none" w="med" len="med"/>
              <a:tailEnd type="none" w="med" len="med"/>
            </a:ln>
          </p:spPr>
        </p:sp>
        <p:grpSp>
          <p:nvGrpSpPr>
            <p:cNvPr id="2071" name="Group 31"/>
            <p:cNvGrpSpPr/>
            <p:nvPr/>
          </p:nvGrpSpPr>
          <p:grpSpPr>
            <a:xfrm>
              <a:off x="1" y="392"/>
              <a:ext cx="5758" cy="1571"/>
              <a:chOff x="1" y="392"/>
              <a:chExt cx="5758" cy="1571"/>
            </a:xfrm>
          </p:grpSpPr>
          <p:sp>
            <p:nvSpPr>
              <p:cNvPr id="2074" name="Line 32"/>
              <p:cNvSpPr/>
              <p:nvPr userDrawn="1"/>
            </p:nvSpPr>
            <p:spPr>
              <a:xfrm>
                <a:off x="1" y="784"/>
                <a:ext cx="5758" cy="0"/>
              </a:xfrm>
              <a:prstGeom prst="line">
                <a:avLst/>
              </a:prstGeom>
              <a:ln w="15875" cap="flat" cmpd="sng">
                <a:solidFill>
                  <a:schemeClr val="bg1"/>
                </a:solidFill>
                <a:prstDash val="solid"/>
                <a:headEnd type="none" w="med" len="med"/>
                <a:tailEnd type="none" w="med" len="med"/>
              </a:ln>
            </p:spPr>
          </p:sp>
          <p:sp>
            <p:nvSpPr>
              <p:cNvPr id="2075" name="Line 33"/>
              <p:cNvSpPr/>
              <p:nvPr userDrawn="1"/>
            </p:nvSpPr>
            <p:spPr>
              <a:xfrm>
                <a:off x="1" y="1963"/>
                <a:ext cx="5758" cy="0"/>
              </a:xfrm>
              <a:prstGeom prst="line">
                <a:avLst/>
              </a:prstGeom>
              <a:ln w="15875" cap="flat" cmpd="sng">
                <a:solidFill>
                  <a:schemeClr val="bg1"/>
                </a:solidFill>
                <a:prstDash val="solid"/>
                <a:headEnd type="none" w="med" len="med"/>
                <a:tailEnd type="none" w="med" len="med"/>
              </a:ln>
            </p:spPr>
          </p:sp>
          <p:sp>
            <p:nvSpPr>
              <p:cNvPr id="2076" name="Line 34"/>
              <p:cNvSpPr/>
              <p:nvPr userDrawn="1"/>
            </p:nvSpPr>
            <p:spPr>
              <a:xfrm>
                <a:off x="1" y="1570"/>
                <a:ext cx="5758" cy="0"/>
              </a:xfrm>
              <a:prstGeom prst="line">
                <a:avLst/>
              </a:prstGeom>
              <a:ln w="15875" cap="flat" cmpd="sng">
                <a:solidFill>
                  <a:schemeClr val="bg1"/>
                </a:solidFill>
                <a:prstDash val="solid"/>
                <a:headEnd type="none" w="med" len="med"/>
                <a:tailEnd type="none" w="med" len="med"/>
              </a:ln>
            </p:spPr>
          </p:sp>
          <p:sp>
            <p:nvSpPr>
              <p:cNvPr id="2077" name="Line 35"/>
              <p:cNvSpPr/>
              <p:nvPr userDrawn="1"/>
            </p:nvSpPr>
            <p:spPr>
              <a:xfrm>
                <a:off x="1" y="1177"/>
                <a:ext cx="5758" cy="0"/>
              </a:xfrm>
              <a:prstGeom prst="line">
                <a:avLst/>
              </a:prstGeom>
              <a:ln w="15875" cap="flat" cmpd="sng">
                <a:solidFill>
                  <a:schemeClr val="bg1"/>
                </a:solidFill>
                <a:prstDash val="solid"/>
                <a:headEnd type="none" w="med" len="med"/>
                <a:tailEnd type="none" w="med" len="med"/>
              </a:ln>
            </p:spPr>
          </p:sp>
          <p:sp>
            <p:nvSpPr>
              <p:cNvPr id="2078" name="Line 36"/>
              <p:cNvSpPr/>
              <p:nvPr userDrawn="1"/>
            </p:nvSpPr>
            <p:spPr>
              <a:xfrm>
                <a:off x="1" y="392"/>
                <a:ext cx="5758" cy="0"/>
              </a:xfrm>
              <a:prstGeom prst="line">
                <a:avLst/>
              </a:prstGeom>
              <a:ln w="15875" cap="flat" cmpd="sng">
                <a:solidFill>
                  <a:schemeClr val="bg1"/>
                </a:solidFill>
                <a:prstDash val="solid"/>
                <a:headEnd type="none" w="med" len="med"/>
                <a:tailEnd type="none" w="med" len="med"/>
              </a:ln>
            </p:spPr>
          </p:sp>
        </p:grpSp>
        <p:sp>
          <p:nvSpPr>
            <p:cNvPr id="2072" name="Line 37"/>
            <p:cNvSpPr/>
            <p:nvPr/>
          </p:nvSpPr>
          <p:spPr>
            <a:xfrm>
              <a:off x="1" y="3928"/>
              <a:ext cx="5758" cy="0"/>
            </a:xfrm>
            <a:prstGeom prst="line">
              <a:avLst/>
            </a:prstGeom>
            <a:ln w="15875" cap="flat" cmpd="sng">
              <a:solidFill>
                <a:schemeClr val="bg2"/>
              </a:solidFill>
              <a:prstDash val="solid"/>
              <a:headEnd type="none" w="med" len="med"/>
              <a:tailEnd type="none" w="med" len="med"/>
            </a:ln>
          </p:spPr>
        </p:sp>
        <p:sp>
          <p:nvSpPr>
            <p:cNvPr id="2073" name="Line 38"/>
            <p:cNvSpPr/>
            <p:nvPr/>
          </p:nvSpPr>
          <p:spPr>
            <a:xfrm>
              <a:off x="1" y="3535"/>
              <a:ext cx="5758" cy="0"/>
            </a:xfrm>
            <a:prstGeom prst="line">
              <a:avLst/>
            </a:prstGeom>
            <a:ln w="15875" cap="flat" cmpd="sng">
              <a:solidFill>
                <a:schemeClr val="bg2"/>
              </a:solidFill>
              <a:prstDash val="solid"/>
              <a:headEnd type="none" w="med" len="med"/>
              <a:tailEnd type="none" w="med" len="med"/>
            </a:ln>
          </p:spPr>
        </p:sp>
      </p:grpSp>
      <p:sp>
        <p:nvSpPr>
          <p:cNvPr id="22567" name="Rectangle 39"/>
          <p:cNvSpPr>
            <a:spLocks noGrp="1" noChangeArrowheads="1"/>
          </p:cNvSpPr>
          <p:nvPr>
            <p:ph type="ctrTitle" sz="quarter"/>
          </p:nvPr>
        </p:nvSpPr>
        <p:spPr>
          <a:xfrm>
            <a:off x="685800" y="1269428"/>
            <a:ext cx="7772400" cy="1302772"/>
          </a:xfrm>
        </p:spPr>
        <p:txBody>
          <a:bodyPr anchor="b"/>
          <a:lstStyle>
            <a:lvl1pPr>
              <a:defRPr sz="4050"/>
            </a:lvl1pPr>
          </a:lstStyle>
          <a:p>
            <a:pPr lvl="0"/>
            <a:r>
              <a:rPr lang="zh-CN" altLang="en-US" noProof="0"/>
              <a:t>单击此处编辑母版标题样式</a:t>
            </a:r>
          </a:p>
        </p:txBody>
      </p:sp>
      <p:sp>
        <p:nvSpPr>
          <p:cNvPr id="22568" name="Rectangle 40"/>
          <p:cNvSpPr>
            <a:spLocks noGrp="1" noChangeArrowheads="1"/>
          </p:cNvSpPr>
          <p:nvPr>
            <p:ph type="subTitle" sz="quarter" idx="1"/>
          </p:nvPr>
        </p:nvSpPr>
        <p:spPr>
          <a:xfrm>
            <a:off x="1371600" y="2915160"/>
            <a:ext cx="6400800" cy="131468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p>
        </p:txBody>
      </p:sp>
      <p:sp>
        <p:nvSpPr>
          <p:cNvPr id="39" name="Rectangle 41"/>
          <p:cNvSpPr>
            <a:spLocks noGrp="1" noChangeArrowheads="1"/>
          </p:cNvSpPr>
          <p:nvPr>
            <p:ph type="dt" sz="quarter" idx="2"/>
          </p:nvPr>
        </p:nvSpPr>
        <p:spPr bwMode="auto">
          <a:xfrm>
            <a:off x="457200" y="4683547"/>
            <a:ext cx="2133600" cy="342960"/>
          </a:xfrm>
          <a:prstGeom prst="rect">
            <a:avLst/>
          </a:prstGeom>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0" name="Rectangle 42"/>
          <p:cNvSpPr>
            <a:spLocks noGrp="1" noChangeArrowheads="1"/>
          </p:cNvSpPr>
          <p:nvPr>
            <p:ph type="ftr" sz="quarter" idx="3"/>
          </p:nvPr>
        </p:nvSpPr>
        <p:spPr bwMode="auto">
          <a:xfrm>
            <a:off x="3124200" y="4687120"/>
            <a:ext cx="2895600" cy="342960"/>
          </a:xfrm>
          <a:prstGeom prst="rect">
            <a:avLst/>
          </a:prstGeom>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1" name="Rectangle 43"/>
          <p:cNvSpPr>
            <a:spLocks noGrp="1" noChangeArrowheads="1"/>
          </p:cNvSpPr>
          <p:nvPr>
            <p:ph type="sldNum" sz="quarter" idx="4"/>
          </p:nvPr>
        </p:nvSpPr>
        <p:spPr bwMode="auto">
          <a:xfrm>
            <a:off x="6553200" y="4683547"/>
            <a:ext cx="2133600" cy="342960"/>
          </a:xfrm>
          <a:prstGeom prst="rect">
            <a:avLst/>
          </a:prstGeom>
        </p:spPr>
        <p:txBody>
          <a:bodyPr vert="horz" wrap="square" lIns="91440" tIns="45720" rIns="91440" bIns="45720" numCol="1" anchor="t" anchorCtr="0" compatLnSpc="1"/>
          <a:lstStyle/>
          <a:p>
            <a:pPr algn="r" eaLnBrk="1" hangingPunct="1">
              <a:buNone/>
            </a:pPr>
            <a:fld id="{9A0DB2DC-4C9A-4742-B13C-FB6460FD3503}" type="slidenum">
              <a:rPr lang="en-US" altLang="zh-CN" dirty="0">
                <a:effectLst>
                  <a:outerShdw blurRad="38100" dist="38100" dir="2700000">
                    <a:srgbClr val="C0C0C0"/>
                  </a:outerShdw>
                </a:effectLst>
              </a:rPr>
              <a:t>‹#›</a:t>
            </a:fld>
            <a:endParaRPr lang="en-US" altLang="zh-CN" dirty="0">
              <a:effectLst>
                <a:outerShdw blurRad="38100" dist="38100" dir="2700000">
                  <a:srgbClr val="C0C0C0"/>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96"/>
            <a:ext cx="2057400" cy="439060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96"/>
            <a:ext cx="6019800" cy="4390602"/>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699"/>
            <a:ext cx="7886700" cy="112533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8035" indent="0">
              <a:buNone/>
              <a:defRPr sz="1200"/>
            </a:lvl7pPr>
            <a:lvl8pPr marL="2400935" indent="0">
              <a:buNone/>
              <a:defRPr sz="1200"/>
            </a:lvl8pPr>
            <a:lvl9pPr marL="2743835" indent="0">
              <a:buNone/>
              <a:defRPr sz="12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360"/>
            <a:ext cx="4038600" cy="33986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200360"/>
            <a:ext cx="4038600" cy="33986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630238" y="1261093"/>
            <a:ext cx="3868737"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30238" y="1879135"/>
            <a:ext cx="3868737" cy="276392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261093"/>
            <a:ext cx="3887788"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9135"/>
            <a:ext cx="3887788" cy="276392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60"/>
            <a:ext cx="2949575" cy="120036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788"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1543320"/>
            <a:ext cx="2949575"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60"/>
            <a:ext cx="2949575" cy="120036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788" y="740698"/>
            <a:ext cx="4629150" cy="3655858"/>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4" name="文本占位符 3"/>
          <p:cNvSpPr>
            <a:spLocks noGrp="1"/>
          </p:cNvSpPr>
          <p:nvPr>
            <p:ph type="body" sz="half" idx="2"/>
          </p:nvPr>
        </p:nvSpPr>
        <p:spPr>
          <a:xfrm>
            <a:off x="630238" y="1543320"/>
            <a:ext cx="2949575"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2850"/>
            </a:gs>
          </a:gsLst>
          <a:lin ang="5400000" scaled="1"/>
          <a:tileRect/>
        </a:gradFill>
        <a:effectLst/>
      </p:bgPr>
    </p:bg>
    <p:spTree>
      <p:nvGrpSpPr>
        <p:cNvPr id="1" name=""/>
        <p:cNvGrpSpPr/>
        <p:nvPr/>
      </p:nvGrpSpPr>
      <p:grpSpPr>
        <a:xfrm>
          <a:off x="0" y="0"/>
          <a:ext cx="0" cy="0"/>
          <a:chOff x="0" y="0"/>
          <a:chExt cx="0" cy="0"/>
        </a:xfrm>
      </p:grpSpPr>
      <p:grpSp>
        <p:nvGrpSpPr>
          <p:cNvPr id="1026" name="Group 2"/>
          <p:cNvGrpSpPr/>
          <p:nvPr/>
        </p:nvGrpSpPr>
        <p:grpSpPr>
          <a:xfrm>
            <a:off x="1588" y="0"/>
            <a:ext cx="9148762" cy="5139636"/>
            <a:chOff x="1" y="0"/>
            <a:chExt cx="5763" cy="4316"/>
          </a:xfrm>
        </p:grpSpPr>
        <p:sp>
          <p:nvSpPr>
            <p:cNvPr id="21507" name="Freeform 3"/>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08" name="Freeform 4"/>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09" name="Freeform 5"/>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nvGrpSpPr>
            <p:cNvPr id="1035" name="Group 6"/>
            <p:cNvGrpSpPr/>
            <p:nvPr/>
          </p:nvGrpSpPr>
          <p:grpSpPr>
            <a:xfrm>
              <a:off x="288" y="0"/>
              <a:ext cx="5098" cy="4316"/>
              <a:chOff x="288" y="0"/>
              <a:chExt cx="5098" cy="4316"/>
            </a:xfrm>
          </p:grpSpPr>
          <p:sp>
            <p:nvSpPr>
              <p:cNvPr id="21511" name="Freeform 7"/>
              <p:cNvSpPr/>
              <p:nvPr/>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2" name="Freeform 8"/>
              <p:cNvSpPr/>
              <p:nvPr/>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3" name="Freeform 9"/>
              <p:cNvSpPr/>
              <p:nvPr/>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4" name="Freeform 10"/>
              <p:cNvSpPr/>
              <p:nvPr/>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5" name="Freeform 11"/>
              <p:cNvSpPr/>
              <p:nvPr/>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6" name="Freeform 12"/>
              <p:cNvSpPr/>
              <p:nvPr/>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7" name="Freeform 13"/>
              <p:cNvSpPr/>
              <p:nvPr/>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8" name="Freeform 14"/>
              <p:cNvSpPr/>
              <p:nvPr/>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9" name="Freeform 15"/>
              <p:cNvSpPr/>
              <p:nvPr/>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0" name="Freeform 16"/>
              <p:cNvSpPr/>
              <p:nvPr/>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1" name="Freeform 17"/>
              <p:cNvSpPr/>
              <p:nvPr/>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2" name="Freeform 18"/>
              <p:cNvSpPr/>
              <p:nvPr/>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3" name="Freeform 19"/>
              <p:cNvSpPr/>
              <p:nvPr/>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sp>
          <p:nvSpPr>
            <p:cNvPr id="21524" name="Freeform 20"/>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5" name="Freeform 21"/>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26" name="Freeform 22"/>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039" name="Freeform 23"/>
            <p:cNvSpPr/>
            <p:nvPr/>
          </p:nvSpPr>
          <p:spPr>
            <a:xfrm>
              <a:off x="5041" y="0"/>
              <a:ext cx="719" cy="845"/>
            </a:xfrm>
            <a:custGeom>
              <a:avLst/>
              <a:gdLst/>
              <a:ahLst/>
              <a:cxnLst>
                <a:cxn ang="0">
                  <a:pos x="725" y="845"/>
                </a:cxn>
                <a:cxn ang="0">
                  <a:pos x="725" y="821"/>
                </a:cxn>
                <a:cxn ang="0">
                  <a:pos x="582" y="605"/>
                </a:cxn>
                <a:cxn ang="0">
                  <a:pos x="410" y="396"/>
                </a:cxn>
                <a:cxn ang="0">
                  <a:pos x="225" y="192"/>
                </a:cxn>
                <a:cxn ang="0">
                  <a:pos x="17" y="0"/>
                </a:cxn>
                <a:cxn ang="0">
                  <a:pos x="0" y="0"/>
                </a:cxn>
                <a:cxn ang="0">
                  <a:pos x="213" y="198"/>
                </a:cxn>
                <a:cxn ang="0">
                  <a:pos x="404" y="408"/>
                </a:cxn>
                <a:cxn ang="0">
                  <a:pos x="576" y="623"/>
                </a:cxn>
                <a:cxn ang="0">
                  <a:pos x="725" y="845"/>
                </a:cxn>
                <a:cxn ang="0">
                  <a:pos x="725" y="845"/>
                </a:cxn>
              </a:cxnLst>
              <a:rect l="0" t="0" r="0" b="0"/>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alpha val="100000"/>
              </a:schemeClr>
            </a:solidFill>
            <a:ln w="9525">
              <a:noFill/>
            </a:ln>
          </p:spPr>
          <p:txBody>
            <a:bodyPr/>
            <a:lstStyle/>
            <a:p>
              <a:endParaRPr lang="zh-CN" altLang="en-US" sz="100"/>
            </a:p>
          </p:txBody>
        </p:sp>
        <p:sp>
          <p:nvSpPr>
            <p:cNvPr id="1040" name="Freeform 24"/>
            <p:cNvSpPr/>
            <p:nvPr/>
          </p:nvSpPr>
          <p:spPr>
            <a:xfrm>
              <a:off x="5352" y="0"/>
              <a:ext cx="408" cy="414"/>
            </a:xfrm>
            <a:custGeom>
              <a:avLst/>
              <a:gdLst/>
              <a:ahLst/>
              <a:cxnLst>
                <a:cxn ang="0">
                  <a:pos x="411" y="414"/>
                </a:cxn>
                <a:cxn ang="0">
                  <a:pos x="411" y="396"/>
                </a:cxn>
                <a:cxn ang="0">
                  <a:pos x="226" y="192"/>
                </a:cxn>
                <a:cxn ang="0">
                  <a:pos x="12" y="0"/>
                </a:cxn>
                <a:cxn ang="0">
                  <a:pos x="0" y="0"/>
                </a:cxn>
                <a:cxn ang="0">
                  <a:pos x="108" y="102"/>
                </a:cxn>
                <a:cxn ang="0">
                  <a:pos x="220" y="204"/>
                </a:cxn>
                <a:cxn ang="0">
                  <a:pos x="411" y="414"/>
                </a:cxn>
                <a:cxn ang="0">
                  <a:pos x="411" y="414"/>
                </a:cxn>
              </a:cxnLst>
              <a:rect l="0" t="0" r="0" b="0"/>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alpha val="100000"/>
              </a:schemeClr>
            </a:solidFill>
            <a:ln w="9525">
              <a:noFill/>
            </a:ln>
          </p:spPr>
          <p:txBody>
            <a:bodyPr/>
            <a:lstStyle/>
            <a:p>
              <a:endParaRPr lang="zh-CN" altLang="en-US" sz="100"/>
            </a:p>
          </p:txBody>
        </p:sp>
        <p:sp>
          <p:nvSpPr>
            <p:cNvPr id="21529" name="Freeform 25"/>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042" name="Freeform 26"/>
            <p:cNvSpPr/>
            <p:nvPr/>
          </p:nvSpPr>
          <p:spPr>
            <a:xfrm>
              <a:off x="6" y="0"/>
              <a:ext cx="588" cy="599"/>
            </a:xfrm>
            <a:custGeom>
              <a:avLst/>
              <a:gdLst/>
              <a:ahLst/>
              <a:cxnLst>
                <a:cxn ang="0">
                  <a:pos x="594" y="0"/>
                </a:cxn>
                <a:cxn ang="0">
                  <a:pos x="576" y="0"/>
                </a:cxn>
                <a:cxn ang="0">
                  <a:pos x="411" y="132"/>
                </a:cxn>
                <a:cxn ang="0">
                  <a:pos x="261" y="270"/>
                </a:cxn>
                <a:cxn ang="0">
                  <a:pos x="120" y="420"/>
                </a:cxn>
                <a:cxn ang="0">
                  <a:pos x="0" y="575"/>
                </a:cxn>
                <a:cxn ang="0">
                  <a:pos x="0" y="599"/>
                </a:cxn>
                <a:cxn ang="0">
                  <a:pos x="120" y="432"/>
                </a:cxn>
                <a:cxn ang="0">
                  <a:pos x="261" y="282"/>
                </a:cxn>
                <a:cxn ang="0">
                  <a:pos x="417" y="138"/>
                </a:cxn>
                <a:cxn ang="0">
                  <a:pos x="594" y="0"/>
                </a:cxn>
                <a:cxn ang="0">
                  <a:pos x="594" y="0"/>
                </a:cxn>
              </a:cxnLst>
              <a:rect l="0" t="0" r="0" b="0"/>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alpha val="100000"/>
              </a:schemeClr>
            </a:solidFill>
            <a:ln w="9525">
              <a:noFill/>
            </a:ln>
          </p:spPr>
          <p:txBody>
            <a:bodyPr/>
            <a:lstStyle/>
            <a:p>
              <a:endParaRPr lang="zh-CN" altLang="en-US" sz="100"/>
            </a:p>
          </p:txBody>
        </p:sp>
        <p:sp>
          <p:nvSpPr>
            <p:cNvPr id="1043" name="Freeform 27"/>
            <p:cNvSpPr/>
            <p:nvPr/>
          </p:nvSpPr>
          <p:spPr>
            <a:xfrm>
              <a:off x="6" y="0"/>
              <a:ext cx="270" cy="252"/>
            </a:xfrm>
            <a:custGeom>
              <a:avLst/>
              <a:gdLst/>
              <a:ahLst/>
              <a:cxnLst>
                <a:cxn ang="0">
                  <a:pos x="273" y="0"/>
                </a:cxn>
                <a:cxn ang="0">
                  <a:pos x="255" y="0"/>
                </a:cxn>
                <a:cxn ang="0">
                  <a:pos x="120" y="114"/>
                </a:cxn>
                <a:cxn ang="0">
                  <a:pos x="60" y="174"/>
                </a:cxn>
                <a:cxn ang="0">
                  <a:pos x="0" y="234"/>
                </a:cxn>
                <a:cxn ang="0">
                  <a:pos x="0" y="252"/>
                </a:cxn>
                <a:cxn ang="0">
                  <a:pos x="126" y="120"/>
                </a:cxn>
                <a:cxn ang="0">
                  <a:pos x="273" y="0"/>
                </a:cxn>
                <a:cxn ang="0">
                  <a:pos x="273" y="0"/>
                </a:cxn>
              </a:cxnLst>
              <a:rect l="0" t="0" r="0" b="0"/>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alpha val="100000"/>
              </a:schemeClr>
            </a:solidFill>
            <a:ln w="9525">
              <a:noFill/>
            </a:ln>
          </p:spPr>
          <p:txBody>
            <a:bodyPr/>
            <a:lstStyle/>
            <a:p>
              <a:endParaRPr lang="zh-CN" altLang="en-US" sz="100"/>
            </a:p>
          </p:txBody>
        </p:sp>
        <p:sp>
          <p:nvSpPr>
            <p:cNvPr id="1044" name="Line 28"/>
            <p:cNvSpPr/>
            <p:nvPr/>
          </p:nvSpPr>
          <p:spPr>
            <a:xfrm>
              <a:off x="1" y="2749"/>
              <a:ext cx="5758" cy="0"/>
            </a:xfrm>
            <a:prstGeom prst="line">
              <a:avLst/>
            </a:prstGeom>
            <a:ln w="15875" cap="flat" cmpd="sng">
              <a:solidFill>
                <a:schemeClr val="bg1"/>
              </a:solidFill>
              <a:prstDash val="solid"/>
              <a:headEnd type="none" w="med" len="med"/>
              <a:tailEnd type="none" w="med" len="med"/>
            </a:ln>
          </p:spPr>
        </p:sp>
        <p:sp>
          <p:nvSpPr>
            <p:cNvPr id="1045" name="Line 29"/>
            <p:cNvSpPr/>
            <p:nvPr/>
          </p:nvSpPr>
          <p:spPr>
            <a:xfrm>
              <a:off x="1" y="2356"/>
              <a:ext cx="5758" cy="0"/>
            </a:xfrm>
            <a:prstGeom prst="line">
              <a:avLst/>
            </a:prstGeom>
            <a:ln w="15875" cap="flat" cmpd="sng">
              <a:solidFill>
                <a:schemeClr val="bg1"/>
              </a:solidFill>
              <a:prstDash val="solid"/>
              <a:headEnd type="none" w="med" len="med"/>
              <a:tailEnd type="none" w="med" len="med"/>
            </a:ln>
          </p:spPr>
        </p:sp>
        <p:sp>
          <p:nvSpPr>
            <p:cNvPr id="1046" name="Line 30"/>
            <p:cNvSpPr/>
            <p:nvPr/>
          </p:nvSpPr>
          <p:spPr>
            <a:xfrm>
              <a:off x="1" y="3142"/>
              <a:ext cx="5758" cy="0"/>
            </a:xfrm>
            <a:prstGeom prst="line">
              <a:avLst/>
            </a:prstGeom>
            <a:ln w="15875" cap="flat" cmpd="sng">
              <a:solidFill>
                <a:schemeClr val="bg2"/>
              </a:solidFill>
              <a:prstDash val="solid"/>
              <a:headEnd type="none" w="med" len="med"/>
              <a:tailEnd type="none" w="med" len="med"/>
            </a:ln>
          </p:spPr>
        </p:sp>
        <p:grpSp>
          <p:nvGrpSpPr>
            <p:cNvPr id="1047" name="Group 31"/>
            <p:cNvGrpSpPr/>
            <p:nvPr/>
          </p:nvGrpSpPr>
          <p:grpSpPr>
            <a:xfrm>
              <a:off x="1" y="392"/>
              <a:ext cx="5758" cy="1571"/>
              <a:chOff x="1" y="392"/>
              <a:chExt cx="5758" cy="1571"/>
            </a:xfrm>
          </p:grpSpPr>
          <p:sp>
            <p:nvSpPr>
              <p:cNvPr id="1050" name="Line 32"/>
              <p:cNvSpPr/>
              <p:nvPr userDrawn="1"/>
            </p:nvSpPr>
            <p:spPr>
              <a:xfrm>
                <a:off x="1" y="784"/>
                <a:ext cx="5758" cy="0"/>
              </a:xfrm>
              <a:prstGeom prst="line">
                <a:avLst/>
              </a:prstGeom>
              <a:ln w="15875" cap="flat" cmpd="sng">
                <a:solidFill>
                  <a:schemeClr val="bg1"/>
                </a:solidFill>
                <a:prstDash val="solid"/>
                <a:headEnd type="none" w="med" len="med"/>
                <a:tailEnd type="none" w="med" len="med"/>
              </a:ln>
            </p:spPr>
          </p:sp>
          <p:sp>
            <p:nvSpPr>
              <p:cNvPr id="1051" name="Line 33"/>
              <p:cNvSpPr/>
              <p:nvPr userDrawn="1"/>
            </p:nvSpPr>
            <p:spPr>
              <a:xfrm>
                <a:off x="1" y="1963"/>
                <a:ext cx="5758" cy="0"/>
              </a:xfrm>
              <a:prstGeom prst="line">
                <a:avLst/>
              </a:prstGeom>
              <a:ln w="15875" cap="flat" cmpd="sng">
                <a:solidFill>
                  <a:schemeClr val="bg1"/>
                </a:solidFill>
                <a:prstDash val="solid"/>
                <a:headEnd type="none" w="med" len="med"/>
                <a:tailEnd type="none" w="med" len="med"/>
              </a:ln>
            </p:spPr>
          </p:sp>
          <p:sp>
            <p:nvSpPr>
              <p:cNvPr id="1052" name="Line 34"/>
              <p:cNvSpPr/>
              <p:nvPr userDrawn="1"/>
            </p:nvSpPr>
            <p:spPr>
              <a:xfrm>
                <a:off x="1" y="1570"/>
                <a:ext cx="5758" cy="0"/>
              </a:xfrm>
              <a:prstGeom prst="line">
                <a:avLst/>
              </a:prstGeom>
              <a:ln w="15875" cap="flat" cmpd="sng">
                <a:solidFill>
                  <a:schemeClr val="bg1"/>
                </a:solidFill>
                <a:prstDash val="solid"/>
                <a:headEnd type="none" w="med" len="med"/>
                <a:tailEnd type="none" w="med" len="med"/>
              </a:ln>
            </p:spPr>
          </p:sp>
          <p:sp>
            <p:nvSpPr>
              <p:cNvPr id="1053" name="Line 35"/>
              <p:cNvSpPr/>
              <p:nvPr userDrawn="1"/>
            </p:nvSpPr>
            <p:spPr>
              <a:xfrm>
                <a:off x="1" y="1177"/>
                <a:ext cx="5758" cy="0"/>
              </a:xfrm>
              <a:prstGeom prst="line">
                <a:avLst/>
              </a:prstGeom>
              <a:ln w="15875" cap="flat" cmpd="sng">
                <a:solidFill>
                  <a:schemeClr val="bg1"/>
                </a:solidFill>
                <a:prstDash val="solid"/>
                <a:headEnd type="none" w="med" len="med"/>
                <a:tailEnd type="none" w="med" len="med"/>
              </a:ln>
            </p:spPr>
          </p:sp>
          <p:sp>
            <p:nvSpPr>
              <p:cNvPr id="1054" name="Line 36"/>
              <p:cNvSpPr/>
              <p:nvPr userDrawn="1"/>
            </p:nvSpPr>
            <p:spPr>
              <a:xfrm>
                <a:off x="1" y="392"/>
                <a:ext cx="5758" cy="0"/>
              </a:xfrm>
              <a:prstGeom prst="line">
                <a:avLst/>
              </a:prstGeom>
              <a:ln w="15875" cap="flat" cmpd="sng">
                <a:solidFill>
                  <a:schemeClr val="bg1"/>
                </a:solidFill>
                <a:prstDash val="solid"/>
                <a:headEnd type="none" w="med" len="med"/>
                <a:tailEnd type="none" w="med" len="med"/>
              </a:ln>
            </p:spPr>
          </p:sp>
        </p:grpSp>
        <p:sp>
          <p:nvSpPr>
            <p:cNvPr id="1048" name="Line 37"/>
            <p:cNvSpPr/>
            <p:nvPr/>
          </p:nvSpPr>
          <p:spPr>
            <a:xfrm>
              <a:off x="1" y="3928"/>
              <a:ext cx="5758" cy="0"/>
            </a:xfrm>
            <a:prstGeom prst="line">
              <a:avLst/>
            </a:prstGeom>
            <a:ln w="15875" cap="flat" cmpd="sng">
              <a:solidFill>
                <a:schemeClr val="bg2"/>
              </a:solidFill>
              <a:prstDash val="solid"/>
              <a:headEnd type="none" w="med" len="med"/>
              <a:tailEnd type="none" w="med" len="med"/>
            </a:ln>
          </p:spPr>
        </p:sp>
        <p:sp>
          <p:nvSpPr>
            <p:cNvPr id="1049" name="Line 38"/>
            <p:cNvSpPr/>
            <p:nvPr/>
          </p:nvSpPr>
          <p:spPr>
            <a:xfrm>
              <a:off x="1" y="3535"/>
              <a:ext cx="5758" cy="0"/>
            </a:xfrm>
            <a:prstGeom prst="line">
              <a:avLst/>
            </a:prstGeom>
            <a:ln w="15875" cap="flat" cmpd="sng">
              <a:solidFill>
                <a:schemeClr val="bg2"/>
              </a:solidFill>
              <a:prstDash val="solid"/>
              <a:headEnd type="none" w="med" len="med"/>
              <a:tailEnd type="none" w="med" len="med"/>
            </a:ln>
          </p:spPr>
        </p:sp>
      </p:grpSp>
      <p:sp>
        <p:nvSpPr>
          <p:cNvPr id="21543" name="Rectangle 39"/>
          <p:cNvSpPr>
            <a:spLocks noGrp="1" noChangeArrowheads="1"/>
          </p:cNvSpPr>
          <p:nvPr>
            <p:ph type="title"/>
          </p:nvPr>
        </p:nvSpPr>
        <p:spPr bwMode="auto">
          <a:xfrm>
            <a:off x="457200" y="208396"/>
            <a:ext cx="8229600" cy="855018"/>
          </a:xfrm>
          <a:prstGeom prst="rect">
            <a:avLst/>
          </a:prstGeom>
          <a:noFill/>
          <a:ln>
            <a:noFill/>
          </a:ln>
          <a:effectLst/>
        </p:spPr>
        <p:txBody>
          <a:bodyPr vert="horz" wrap="square" lIns="91440" tIns="45720" rIns="91440" bIns="45720" numCol="1" anchor="ctr" anchorCtr="1" compatLnSpc="1"/>
          <a:lstStyle/>
          <a:p>
            <a:pPr lvl="0"/>
            <a:r>
              <a:rPr lang="zh-CN" altLang="en-US"/>
              <a:t>单击此处编辑母版标题样式</a:t>
            </a:r>
          </a:p>
        </p:txBody>
      </p:sp>
      <p:sp>
        <p:nvSpPr>
          <p:cNvPr id="21544" name="Rectangle 40"/>
          <p:cNvSpPr>
            <a:spLocks noGrp="1" noChangeArrowheads="1"/>
          </p:cNvSpPr>
          <p:nvPr>
            <p:ph type="dt" sz="half" idx="2"/>
          </p:nvPr>
        </p:nvSpPr>
        <p:spPr bwMode="auto">
          <a:xfrm>
            <a:off x="457200" y="4683547"/>
            <a:ext cx="2133600" cy="342960"/>
          </a:xfrm>
          <a:prstGeom prst="rect">
            <a:avLst/>
          </a:prstGeom>
          <a:noFill/>
          <a:ln>
            <a:noFill/>
          </a:ln>
          <a:effectLst/>
        </p:spPr>
        <p:txBody>
          <a:bodyPr vert="horz" wrap="square" lIns="91440" tIns="45720" rIns="91440" bIns="45720" numCol="1" anchor="t" anchorCtr="0" compatLnSpc="1"/>
          <a:lstStyle>
            <a:lvl1pPr algn="l" eaLnBrk="1" hangingPunct="1">
              <a:defRPr sz="750">
                <a:effectLst>
                  <a:outerShdw blurRad="38100" dist="38100" dir="2700000" algn="tl">
                    <a:srgbClr val="000000"/>
                  </a:outerShdw>
                </a:effectLs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21545" name="Rectangle 41"/>
          <p:cNvSpPr>
            <a:spLocks noGrp="1" noChangeArrowheads="1"/>
          </p:cNvSpPr>
          <p:nvPr>
            <p:ph type="ftr" sz="quarter" idx="3"/>
          </p:nvPr>
        </p:nvSpPr>
        <p:spPr bwMode="auto">
          <a:xfrm>
            <a:off x="3124200" y="4687120"/>
            <a:ext cx="2895600" cy="342960"/>
          </a:xfrm>
          <a:prstGeom prst="rect">
            <a:avLst/>
          </a:prstGeom>
          <a:noFill/>
          <a:ln>
            <a:noFill/>
          </a:ln>
          <a:effectLst/>
        </p:spPr>
        <p:txBody>
          <a:bodyPr vert="horz" wrap="square" lIns="91440" tIns="45720" rIns="91440" bIns="45720" numCol="1" anchor="t" anchorCtr="0" compatLnSpc="1"/>
          <a:lstStyle>
            <a:lvl1pPr algn="ctr" eaLnBrk="1" hangingPunct="1">
              <a:defRPr sz="750">
                <a:effectLst>
                  <a:outerShdw blurRad="38100" dist="38100" dir="2700000" algn="tl">
                    <a:srgbClr val="000000"/>
                  </a:outerShdw>
                </a:effectLs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sp>
        <p:nvSpPr>
          <p:cNvPr id="21546" name="Rectangle 42"/>
          <p:cNvSpPr>
            <a:spLocks noGrp="1" noChangeArrowheads="1"/>
          </p:cNvSpPr>
          <p:nvPr>
            <p:ph type="sldNum" sz="quarter" idx="4"/>
          </p:nvPr>
        </p:nvSpPr>
        <p:spPr bwMode="auto">
          <a:xfrm>
            <a:off x="6553200" y="4683547"/>
            <a:ext cx="2133600" cy="342960"/>
          </a:xfrm>
          <a:prstGeom prst="rect">
            <a:avLst/>
          </a:prstGeom>
          <a:noFill/>
          <a:ln>
            <a:noFill/>
          </a:ln>
          <a:effectLst/>
        </p:spPr>
        <p:txBody>
          <a:bodyPr vert="horz" wrap="square" lIns="91440" tIns="45720" rIns="91440" bIns="45720" numCol="1" anchor="t" anchorCtr="0" compatLnSpc="1"/>
          <a:lstStyle>
            <a:lvl1pPr algn="r">
              <a:defRPr sz="750"/>
            </a:lvl1pPr>
          </a:lstStyle>
          <a:p>
            <a:pPr lvl="0" eaLnBrk="1" hangingPunct="1">
              <a:buNone/>
            </a:pPr>
            <a:fld id="{9A0DB2DC-4C9A-4742-B13C-FB6460FD3503}" type="slidenum">
              <a:rPr lang="en-US" altLang="zh-CN" dirty="0">
                <a:effectLst>
                  <a:outerShdw blurRad="38100" dist="38100" dir="2700000">
                    <a:srgbClr val="C0C0C0"/>
                  </a:outerShdw>
                </a:effectLst>
                <a:latin typeface="Verdana" panose="020B0604030504040204" pitchFamily="34" charset="0"/>
              </a:rPr>
              <a:t>‹#›</a:t>
            </a:fld>
            <a:endParaRPr lang="en-US" altLang="zh-CN" dirty="0">
              <a:effectLst>
                <a:outerShdw blurRad="38100" dist="38100" dir="2700000">
                  <a:srgbClr val="C0C0C0"/>
                </a:outerShdw>
              </a:effectLst>
              <a:latin typeface="Verdana" panose="020B0604030504040204" pitchFamily="34" charset="0"/>
            </a:endParaRPr>
          </a:p>
        </p:txBody>
      </p:sp>
      <p:sp>
        <p:nvSpPr>
          <p:cNvPr id="21547" name="Rectangle 43"/>
          <p:cNvSpPr>
            <a:spLocks noGrp="1" noChangeArrowheads="1"/>
          </p:cNvSpPr>
          <p:nvPr>
            <p:ph type="body" idx="1"/>
          </p:nvPr>
        </p:nvSpPr>
        <p:spPr bwMode="auto">
          <a:xfrm>
            <a:off x="457200" y="1200360"/>
            <a:ext cx="8229600" cy="3398638"/>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3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p:titleStyle>
    <p:bodyStyle>
      <a:lvl1pPr marL="257175" indent="-257175" algn="l" rtl="0" eaLnBrk="0" fontAlgn="base" hangingPunct="0">
        <a:spcBef>
          <a:spcPct val="15000"/>
        </a:spcBef>
        <a:spcAft>
          <a:spcPct val="0"/>
        </a:spcAft>
        <a:buClr>
          <a:schemeClr val="hlink"/>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1pPr>
      <a:lvl2pPr marL="557530" indent="-214630" algn="l" rtl="0" eaLnBrk="0" fontAlgn="base" hangingPunct="0">
        <a:spcBef>
          <a:spcPct val="15000"/>
        </a:spcBef>
        <a:spcAft>
          <a:spcPct val="0"/>
        </a:spcAft>
        <a:buClr>
          <a:schemeClr val="tx1"/>
        </a:buClr>
        <a:buChar char="•"/>
        <a:defRPr sz="2100" kern="1200">
          <a:solidFill>
            <a:schemeClr val="tx1"/>
          </a:solidFill>
          <a:effectLst>
            <a:outerShdw blurRad="38100" dist="38100" dir="2700000" algn="tl">
              <a:srgbClr val="000000"/>
            </a:outerShdw>
          </a:effectLst>
          <a:latin typeface="+mn-lt"/>
          <a:ea typeface="+mn-ea"/>
          <a:cs typeface="+mn-cs"/>
        </a:defRPr>
      </a:lvl2pPr>
      <a:lvl3pPr marL="857250" indent="-171450" algn="l" rtl="0" eaLnBrk="0" fontAlgn="base" hangingPunct="0">
        <a:spcBef>
          <a:spcPct val="15000"/>
        </a:spcBef>
        <a:spcAft>
          <a:spcPct val="0"/>
        </a:spcAft>
        <a:buClr>
          <a:schemeClr val="accent2"/>
        </a:buClr>
        <a:buSzPct val="60000"/>
        <a:buFont typeface="Wingdings" panose="05000000000000000000" pitchFamily="2" charset="2"/>
        <a:buChar char="n"/>
        <a:defRPr sz="1800" kern="1200">
          <a:solidFill>
            <a:schemeClr val="tx1"/>
          </a:solidFill>
          <a:effectLst>
            <a:outerShdw blurRad="38100" dist="38100" dir="2700000" algn="tl">
              <a:srgbClr val="000000"/>
            </a:outerShdw>
          </a:effectLst>
          <a:latin typeface="+mn-lt"/>
          <a:ea typeface="+mn-ea"/>
          <a:cs typeface="+mn-cs"/>
        </a:defRPr>
      </a:lvl3pPr>
      <a:lvl4pPr marL="1200150" indent="-171450" algn="l" rtl="0" eaLnBrk="0" fontAlgn="base" hangingPunct="0">
        <a:spcBef>
          <a:spcPct val="15000"/>
        </a:spcBef>
        <a:spcAft>
          <a:spcPct val="0"/>
        </a:spcAft>
        <a:buClr>
          <a:schemeClr val="tx2"/>
        </a:buClr>
        <a:buChar char="•"/>
        <a:defRPr sz="1500" kern="1200">
          <a:solidFill>
            <a:schemeClr val="tx1"/>
          </a:solidFill>
          <a:effectLst>
            <a:outerShdw blurRad="38100" dist="38100" dir="2700000" algn="tl">
              <a:srgbClr val="000000"/>
            </a:outerShdw>
          </a:effectLst>
          <a:latin typeface="+mn-lt"/>
          <a:ea typeface="+mn-ea"/>
          <a:cs typeface="+mn-cs"/>
        </a:defRPr>
      </a:lvl4pPr>
      <a:lvl5pPr marL="1543050" indent="-171450" algn="l" rtl="0" eaLnBrk="0" fontAlgn="base" hangingPunct="0">
        <a:spcBef>
          <a:spcPct val="15000"/>
        </a:spcBef>
        <a:spcAft>
          <a:spcPct val="0"/>
        </a:spcAft>
        <a:buClr>
          <a:schemeClr val="folHlink"/>
        </a:buClr>
        <a:buSzPct val="60000"/>
        <a:buFont typeface="Wingdings" panose="05000000000000000000" pitchFamily="2" charset="2"/>
        <a:buChar char="n"/>
        <a:defRPr sz="1500" kern="1200">
          <a:solidFill>
            <a:schemeClr val="tx1"/>
          </a:solidFill>
          <a:effectLst>
            <a:outerShdw blurRad="38100" dist="38100" dir="2700000" algn="tl">
              <a:srgbClr val="000000"/>
            </a:outerShdw>
          </a:effectLst>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a:xfrm>
            <a:off x="2590800" y="1276350"/>
            <a:ext cx="3513455" cy="1829435"/>
          </a:xfrm>
        </p:spPr>
        <p:txBody>
          <a:bodyPr vert="horz" wrap="square" lIns="68591" tIns="34295" rIns="68591" bIns="34295" numCol="1" anchor="t" anchorCtr="0" compatLnSpc="1"/>
          <a:lstStyle/>
          <a:p>
            <a:pPr marL="342900" marR="0" lvl="0" indent="-342900" algn="l" defTabSz="914400" rtl="0" eaLnBrk="1" latinLnBrk="0" hangingPunct="1">
              <a:lnSpc>
                <a:spcPct val="150000"/>
              </a:lnSpc>
              <a:spcBef>
                <a:spcPts val="0"/>
              </a:spcBef>
              <a:spcAft>
                <a:spcPct val="0"/>
              </a:spcAft>
              <a:buClr>
                <a:schemeClr val="hlink"/>
              </a:buClr>
              <a:buSzPct val="60000"/>
              <a:buFont typeface="Wingdings" panose="05000000000000000000" pitchFamily="2" charset="2"/>
              <a:buNone/>
              <a:defRPr/>
            </a:pPr>
            <a:r>
              <a:rPr kumimoji="0" lang="en-US" altLang="zh-CN" sz="36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36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第五章    </a:t>
            </a:r>
          </a:p>
          <a:p>
            <a:pPr marL="342900" marR="0" lvl="0" indent="-342900" algn="l" defTabSz="914400" rtl="0" eaLnBrk="1" latinLnBrk="0" hangingPunct="1">
              <a:lnSpc>
                <a:spcPct val="150000"/>
              </a:lnSpc>
              <a:spcBef>
                <a:spcPts val="0"/>
              </a:spcBef>
              <a:spcAft>
                <a:spcPct val="0"/>
              </a:spcAft>
              <a:buClr>
                <a:schemeClr val="hlink"/>
              </a:buClr>
              <a:buSzPct val="60000"/>
              <a:buFont typeface="Wingdings" panose="05000000000000000000" pitchFamily="2" charset="2"/>
              <a:buNone/>
              <a:defRPr/>
            </a:pPr>
            <a:r>
              <a:rPr kumimoji="0" lang="en-US" altLang="zh-CN" sz="36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36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rPr>
              <a:t>国 际 储 备</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p:cNvSpPr>
            <a:spLocks noGrp="1" noChangeArrowheads="1"/>
          </p:cNvSpPr>
          <p:nvPr>
            <p:ph idx="1"/>
          </p:nvPr>
        </p:nvSpPr>
        <p:spPr>
          <a:xfrm>
            <a:off x="1485265" y="400050"/>
            <a:ext cx="6921500" cy="4198620"/>
          </a:xfrm>
        </p:spPr>
        <p:txBody>
          <a:bodyPr vert="horz" wrap="square" lIns="68591" tIns="34295" rIns="68591" bIns="34295"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国际储备多元化的</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含义</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国际储备货币多元化是指国际储备货币由单一的美元向多种货币转变的趋势。</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国际储备多元化的</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原因：</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美国经济实力的相对削弱和美元危机的不断爆发</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世界贸易格局的变迁</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主要货币的利率和汇率波动逐渐加大</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(4)</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主要工业国家对本币国际化态度的转变</a:t>
            </a:r>
          </a:p>
        </p:txBody>
      </p:sp>
      <p:sp>
        <p:nvSpPr>
          <p:cNvPr id="2" name="Rectangle 27"/>
          <p:cNvSpPr/>
          <p:nvPr/>
        </p:nvSpPr>
        <p:spPr bwMode="gray">
          <a:xfrm>
            <a:off x="1447800" y="286385"/>
            <a:ext cx="389509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五</a:t>
            </a:r>
            <a:r>
              <a:rPr lang="en-US" altLang="zh-CN" sz="2800" b="1" kern="0" noProof="0" dirty="0">
                <a:ln>
                  <a:noFill/>
                </a:ln>
                <a:solidFill>
                  <a:srgbClr val="FF0000"/>
                </a:solidFill>
                <a:effectLst/>
                <a:uLnTx/>
                <a:uFillTx/>
                <a:latin typeface="宋体" panose="02010600030101010101" pitchFamily="2" charset="-122"/>
                <a:ea typeface="+mn-ea"/>
                <a:sym typeface="+mn-ea"/>
              </a:rPr>
              <a:t>、国际储备的</a:t>
            </a:r>
            <a:r>
              <a:rPr lang="zh-CN" altLang="en-US" sz="2800" b="1" kern="0" noProof="0" dirty="0">
                <a:ln>
                  <a:noFill/>
                </a:ln>
                <a:solidFill>
                  <a:srgbClr val="FF0000"/>
                </a:solidFill>
                <a:effectLst/>
                <a:uLnTx/>
                <a:uFillTx/>
                <a:latin typeface="宋体" panose="02010600030101010101" pitchFamily="2" charset="-122"/>
                <a:ea typeface="+mn-ea"/>
                <a:sym typeface="+mn-ea"/>
              </a:rPr>
              <a:t>多元化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19811">
                                            <p:txEl>
                                              <p:pRg st="1" end="1"/>
                                            </p:txEl>
                                          </p:spTgt>
                                        </p:tgtEl>
                                        <p:attrNameLst>
                                          <p:attrName>style.visibility</p:attrName>
                                        </p:attrNameLst>
                                      </p:cBhvr>
                                      <p:to>
                                        <p:strVal val="visible"/>
                                      </p:to>
                                    </p:set>
                                    <p:animEffect transition="in" filter="box(in)">
                                      <p:cBhvr>
                                        <p:cTn id="13" dur="2000"/>
                                        <p:tgtEl>
                                          <p:spTgt spid="119811">
                                            <p:txEl>
                                              <p:pRg st="1" end="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19811">
                                            <p:txEl>
                                              <p:pRg st="2" end="2"/>
                                            </p:txEl>
                                          </p:spTgt>
                                        </p:tgtEl>
                                        <p:attrNameLst>
                                          <p:attrName>style.visibility</p:attrName>
                                        </p:attrNameLst>
                                      </p:cBhvr>
                                      <p:to>
                                        <p:strVal val="visible"/>
                                      </p:to>
                                    </p:set>
                                    <p:animEffect transition="in" filter="box(in)">
                                      <p:cBhvr>
                                        <p:cTn id="16" dur="2000"/>
                                        <p:tgtEl>
                                          <p:spTgt spid="119811">
                                            <p:txEl>
                                              <p:pRg st="2" end="2"/>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119811">
                                            <p:txEl>
                                              <p:pRg st="3" end="3"/>
                                            </p:txEl>
                                          </p:spTgt>
                                        </p:tgtEl>
                                        <p:attrNameLst>
                                          <p:attrName>style.visibility</p:attrName>
                                        </p:attrNameLst>
                                      </p:cBhvr>
                                      <p:to>
                                        <p:strVal val="visible"/>
                                      </p:to>
                                    </p:set>
                                    <p:animEffect transition="in" filter="box(in)">
                                      <p:cBhvr>
                                        <p:cTn id="19" dur="2000"/>
                                        <p:tgtEl>
                                          <p:spTgt spid="119811">
                                            <p:txEl>
                                              <p:pRg st="3" end="3"/>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119811">
                                            <p:txEl>
                                              <p:pRg st="4" end="4"/>
                                            </p:txEl>
                                          </p:spTgt>
                                        </p:tgtEl>
                                        <p:attrNameLst>
                                          <p:attrName>style.visibility</p:attrName>
                                        </p:attrNameLst>
                                      </p:cBhvr>
                                      <p:to>
                                        <p:strVal val="visible"/>
                                      </p:to>
                                    </p:set>
                                    <p:animEffect transition="in" filter="box(in)">
                                      <p:cBhvr>
                                        <p:cTn id="22" dur="2000"/>
                                        <p:tgtEl>
                                          <p:spTgt spid="119811">
                                            <p:txEl>
                                              <p:pRg st="4" end="4"/>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119811">
                                            <p:txEl>
                                              <p:pRg st="5" end="5"/>
                                            </p:txEl>
                                          </p:spTgt>
                                        </p:tgtEl>
                                        <p:attrNameLst>
                                          <p:attrName>style.visibility</p:attrName>
                                        </p:attrNameLst>
                                      </p:cBhvr>
                                      <p:to>
                                        <p:strVal val="visible"/>
                                      </p:to>
                                    </p:set>
                                    <p:animEffect transition="in" filter="box(in)">
                                      <p:cBhvr>
                                        <p:cTn id="25" dur="2000"/>
                                        <p:tgtEl>
                                          <p:spTgt spid="119811">
                                            <p:txEl>
                                              <p:pRg st="5" end="5"/>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119811">
                                            <p:txEl>
                                              <p:pRg st="6" end="6"/>
                                            </p:txEl>
                                          </p:spTgt>
                                        </p:tgtEl>
                                        <p:attrNameLst>
                                          <p:attrName>style.visibility</p:attrName>
                                        </p:attrNameLst>
                                      </p:cBhvr>
                                      <p:to>
                                        <p:strVal val="visible"/>
                                      </p:to>
                                    </p:set>
                                    <p:animEffect transition="in" filter="box(in)">
                                      <p:cBhvr>
                                        <p:cTn id="28" dur="2000"/>
                                        <p:tgtEl>
                                          <p:spTgt spid="119811">
                                            <p:txEl>
                                              <p:pRg st="6" end="6"/>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119811">
                                            <p:txEl>
                                              <p:pRg st="7" end="7"/>
                                            </p:txEl>
                                          </p:spTgt>
                                        </p:tgtEl>
                                        <p:attrNameLst>
                                          <p:attrName>style.visibility</p:attrName>
                                        </p:attrNameLst>
                                      </p:cBhvr>
                                      <p:to>
                                        <p:strVal val="visible"/>
                                      </p:to>
                                    </p:set>
                                    <p:animEffect transition="in" filter="box(in)">
                                      <p:cBhvr>
                                        <p:cTn id="31" dur="2000"/>
                                        <p:tgtEl>
                                          <p:spTgt spid="1198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Rectangle 3"/>
          <p:cNvSpPr>
            <a:spLocks noGrp="1" noChangeArrowheads="1"/>
          </p:cNvSpPr>
          <p:nvPr>
            <p:ph idx="1"/>
          </p:nvPr>
        </p:nvSpPr>
        <p:spPr>
          <a:xfrm>
            <a:off x="837565" y="228600"/>
            <a:ext cx="7618730" cy="4744085"/>
          </a:xfrm>
        </p:spPr>
        <p:txBody>
          <a:bodyPr vert="horz" wrap="square" lIns="68591" tIns="34295" rIns="68591" bIns="34295"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国际储备多元化指国际储备构成要素多样化和国际储备货币多样化的发展趋势。</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它</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打破</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了美元的霸权地位，有利于扩大各国在国际金融领域的合作。</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它能够</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适应</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浮动汇率制的环境，有利于各国通过储备资产分散化来保持国际储备价值的相对稳定。</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储备货币种类增加和特别提款权等新型储备资产的创立</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缓和</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了国际储备资产供应不足的矛盾。</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3" name="圆角矩形 2"/>
          <p:cNvSpPr/>
          <p:nvPr/>
        </p:nvSpPr>
        <p:spPr>
          <a:xfrm>
            <a:off x="914400" y="1734185"/>
            <a:ext cx="1296035" cy="47180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优点：</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2" name="Rectangle 27"/>
          <p:cNvSpPr/>
          <p:nvPr/>
        </p:nvSpPr>
        <p:spPr bwMode="gray">
          <a:xfrm>
            <a:off x="990600" y="438785"/>
            <a:ext cx="389509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en-US" altLang="zh-CN" sz="2800" b="1" kern="0" noProof="0" dirty="0">
                <a:ln>
                  <a:noFill/>
                </a:ln>
                <a:solidFill>
                  <a:srgbClr val="FF0000"/>
                </a:solidFill>
                <a:effectLst/>
                <a:uLnTx/>
                <a:uFillTx/>
                <a:latin typeface="宋体" panose="02010600030101010101" pitchFamily="2" charset="-122"/>
                <a:ea typeface="+mn-ea"/>
                <a:sym typeface="+mn-ea"/>
              </a:rPr>
              <a:t>3.</a:t>
            </a:r>
            <a:r>
              <a:rPr lang="zh-CN" altLang="en-US" sz="2800" b="1" kern="0" noProof="0" dirty="0">
                <a:ln>
                  <a:noFill/>
                </a:ln>
                <a:solidFill>
                  <a:srgbClr val="FF0000"/>
                </a:solidFill>
                <a:effectLst/>
                <a:uLnTx/>
                <a:uFillTx/>
                <a:latin typeface="宋体" panose="02010600030101010101" pitchFamily="2" charset="-122"/>
                <a:ea typeface="+mn-ea"/>
                <a:sym typeface="+mn-ea"/>
              </a:rPr>
              <a:t>国际储备多元化的利弊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128003">
                                            <p:txEl>
                                              <p:pRg st="2" end="2"/>
                                            </p:txEl>
                                          </p:spTgt>
                                        </p:tgtEl>
                                        <p:attrNameLst>
                                          <p:attrName>style.visibility</p:attrName>
                                        </p:attrNameLst>
                                      </p:cBhvr>
                                      <p:to>
                                        <p:strVal val="visible"/>
                                      </p:to>
                                    </p:set>
                                    <p:animEffect transition="in" filter="box(in)">
                                      <p:cBhvr>
                                        <p:cTn id="14" dur="2000"/>
                                        <p:tgtEl>
                                          <p:spTgt spid="12800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28003">
                                            <p:txEl>
                                              <p:pRg st="4" end="4"/>
                                            </p:txEl>
                                          </p:spTgt>
                                        </p:tgtEl>
                                        <p:attrNameLst>
                                          <p:attrName>style.visibility</p:attrName>
                                        </p:attrNameLst>
                                      </p:cBhvr>
                                      <p:to>
                                        <p:strVal val="visible"/>
                                      </p:to>
                                    </p:set>
                                    <p:animEffect transition="in" filter="wipe(down)">
                                      <p:cBhvr>
                                        <p:cTn id="25" dur="500"/>
                                        <p:tgtEl>
                                          <p:spTgt spid="128003">
                                            <p:txEl>
                                              <p:pRg st="4" end="4"/>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128003">
                                            <p:txEl>
                                              <p:pRg st="5" end="5"/>
                                            </p:txEl>
                                          </p:spTgt>
                                        </p:tgtEl>
                                        <p:attrNameLst>
                                          <p:attrName>style.visibility</p:attrName>
                                        </p:attrNameLst>
                                      </p:cBhvr>
                                      <p:to>
                                        <p:strVal val="visible"/>
                                      </p:to>
                                    </p:set>
                                    <p:animEffect transition="in" filter="wipe(down)">
                                      <p:cBhvr>
                                        <p:cTn id="28" dur="500"/>
                                        <p:tgtEl>
                                          <p:spTgt spid="128003">
                                            <p:txEl>
                                              <p:pRg st="5" end="5"/>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28003">
                                            <p:txEl>
                                              <p:pRg st="6" end="6"/>
                                            </p:txEl>
                                          </p:spTgt>
                                        </p:tgtEl>
                                        <p:attrNameLst>
                                          <p:attrName>style.visibility</p:attrName>
                                        </p:attrNameLst>
                                      </p:cBhvr>
                                      <p:to>
                                        <p:strVal val="visible"/>
                                      </p:to>
                                    </p:set>
                                    <p:animEffect transition="in" filter="wipe(down)">
                                      <p:cBhvr>
                                        <p:cTn id="31" dur="500"/>
                                        <p:tgtEl>
                                          <p:spTgt spid="1280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 grpId="0" animBg="1"/>
      <p:bldP spid="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idx="1"/>
          </p:nvPr>
        </p:nvSpPr>
        <p:spPr>
          <a:xfrm>
            <a:off x="685800" y="342900"/>
            <a:ext cx="7381875" cy="411543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国际储备多元化</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加剧</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了国际金融市场的</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动荡</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国际储备多元化</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助长了世界通货膨胀</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例如，德国马克汇率上升时，许多国家会将美元储备换成马克储备，此类行为会引起马克汇率进一步上升。为了抵消马克汇率上升可能给德国经济带来的不利影响，德国货币当局就要抛出马克购买美元。</a:t>
            </a:r>
          </a:p>
        </p:txBody>
      </p:sp>
      <p:sp>
        <p:nvSpPr>
          <p:cNvPr id="3" name="圆角矩形 2"/>
          <p:cNvSpPr/>
          <p:nvPr/>
        </p:nvSpPr>
        <p:spPr>
          <a:xfrm>
            <a:off x="838200" y="362585"/>
            <a:ext cx="1296035" cy="47180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缺点：</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129027">
                                            <p:txEl>
                                              <p:pRg st="1" end="1"/>
                                            </p:txEl>
                                          </p:spTgt>
                                        </p:tgtEl>
                                        <p:attrNameLst>
                                          <p:attrName>style.visibility</p:attrName>
                                        </p:attrNameLst>
                                      </p:cBhvr>
                                      <p:to>
                                        <p:strVal val="visible"/>
                                      </p:to>
                                    </p:set>
                                    <p:anim calcmode="lin" valueType="num">
                                      <p:cBhvr>
                                        <p:cTn id="13" dur="1000" fill="hold"/>
                                        <p:tgtEl>
                                          <p:spTgt spid="129027">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12902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29027">
                                            <p:txEl>
                                              <p:pRg st="1" end="1"/>
                                            </p:txEl>
                                          </p:spTgt>
                                        </p:tgtEl>
                                      </p:cBhvr>
                                    </p:animEffect>
                                  </p:childTnLst>
                                </p:cTn>
                              </p:par>
                              <p:par>
                                <p:cTn id="16" presetID="29" presetClass="entr" presetSubtype="0" fill="hold" nodeType="withEffect">
                                  <p:stCondLst>
                                    <p:cond delay="0"/>
                                  </p:stCondLst>
                                  <p:childTnLst>
                                    <p:set>
                                      <p:cBhvr>
                                        <p:cTn id="17" dur="1" fill="hold">
                                          <p:stCondLst>
                                            <p:cond delay="0"/>
                                          </p:stCondLst>
                                        </p:cTn>
                                        <p:tgtEl>
                                          <p:spTgt spid="129027">
                                            <p:txEl>
                                              <p:pRg st="2" end="2"/>
                                            </p:txEl>
                                          </p:spTgt>
                                        </p:tgtEl>
                                        <p:attrNameLst>
                                          <p:attrName>style.visibility</p:attrName>
                                        </p:attrNameLst>
                                      </p:cBhvr>
                                      <p:to>
                                        <p:strVal val="visible"/>
                                      </p:to>
                                    </p:set>
                                    <p:anim calcmode="lin" valueType="num">
                                      <p:cBhvr>
                                        <p:cTn id="18" dur="1000" fill="hold"/>
                                        <p:tgtEl>
                                          <p:spTgt spid="129027">
                                            <p:txEl>
                                              <p:pRg st="2" end="2"/>
                                            </p:txEl>
                                          </p:spTgt>
                                        </p:tgtEl>
                                        <p:attrNameLst>
                                          <p:attrName>ppt_x</p:attrName>
                                        </p:attrNameLst>
                                      </p:cBhvr>
                                      <p:tavLst>
                                        <p:tav tm="0">
                                          <p:val>
                                            <p:strVal val="#ppt_x-.2"/>
                                          </p:val>
                                        </p:tav>
                                        <p:tav tm="100000">
                                          <p:val>
                                            <p:strVal val="#ppt_x"/>
                                          </p:val>
                                        </p:tav>
                                      </p:tavLst>
                                    </p:anim>
                                    <p:anim calcmode="lin" valueType="num">
                                      <p:cBhvr>
                                        <p:cTn id="19" dur="1000" fill="hold"/>
                                        <p:tgtEl>
                                          <p:spTgt spid="12902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29027">
                                            <p:txEl>
                                              <p:pRg st="2" end="2"/>
                                            </p:txEl>
                                          </p:spTgt>
                                        </p:tgtEl>
                                      </p:cBhvr>
                                    </p:animEffect>
                                  </p:childTnLst>
                                </p:cTn>
                              </p:par>
                              <p:par>
                                <p:cTn id="21" presetID="29" presetClass="entr" presetSubtype="0" fill="hold" nodeType="withEffect">
                                  <p:stCondLst>
                                    <p:cond delay="0"/>
                                  </p:stCondLst>
                                  <p:childTnLst>
                                    <p:set>
                                      <p:cBhvr>
                                        <p:cTn id="22" dur="1" fill="hold">
                                          <p:stCondLst>
                                            <p:cond delay="0"/>
                                          </p:stCondLst>
                                        </p:cTn>
                                        <p:tgtEl>
                                          <p:spTgt spid="129027">
                                            <p:txEl>
                                              <p:pRg st="3" end="3"/>
                                            </p:txEl>
                                          </p:spTgt>
                                        </p:tgtEl>
                                        <p:attrNameLst>
                                          <p:attrName>style.visibility</p:attrName>
                                        </p:attrNameLst>
                                      </p:cBhvr>
                                      <p:to>
                                        <p:strVal val="visible"/>
                                      </p:to>
                                    </p:set>
                                    <p:anim calcmode="lin" valueType="num">
                                      <p:cBhvr>
                                        <p:cTn id="23" dur="1000" fill="hold"/>
                                        <p:tgtEl>
                                          <p:spTgt spid="129027">
                                            <p:txEl>
                                              <p:pRg st="3" end="3"/>
                                            </p:txEl>
                                          </p:spTgt>
                                        </p:tgtEl>
                                        <p:attrNameLst>
                                          <p:attrName>ppt_x</p:attrName>
                                        </p:attrNameLst>
                                      </p:cBhvr>
                                      <p:tavLst>
                                        <p:tav tm="0">
                                          <p:val>
                                            <p:strVal val="#ppt_x-.2"/>
                                          </p:val>
                                        </p:tav>
                                        <p:tav tm="100000">
                                          <p:val>
                                            <p:strVal val="#ppt_x"/>
                                          </p:val>
                                        </p:tav>
                                      </p:tavLst>
                                    </p:anim>
                                    <p:anim calcmode="lin" valueType="num">
                                      <p:cBhvr>
                                        <p:cTn id="24" dur="1000" fill="hold"/>
                                        <p:tgtEl>
                                          <p:spTgt spid="12902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290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3"/>
          <p:cNvSpPr>
            <a:spLocks noGrp="1" noChangeArrowheads="1"/>
          </p:cNvSpPr>
          <p:nvPr>
            <p:ph idx="1"/>
          </p:nvPr>
        </p:nvSpPr>
        <p:spPr>
          <a:xfrm>
            <a:off x="622935" y="400050"/>
            <a:ext cx="7915275" cy="434403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储备资产多元化</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不利于</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各国</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独立自主地贯彻经济政策</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，从而不利于各国经济的稳定发展。</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例如，一国为了控制严重的通货膨胀往往会采取紧缩银根的货币政策。但是，该国利率上升可能促使各国中央银行采用该国货币作为储备货币，这种行为会带动大量私人资本流入该国。这会引起该国货币汇率急剧上升，并给该国贸易、收入和就业带来不利影响，政府从而放弃紧缩性的财政政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00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130051">
                                            <p:txEl>
                                              <p:pRg st="1" end="1"/>
                                            </p:txEl>
                                          </p:spTgt>
                                        </p:tgtEl>
                                        <p:attrNameLst>
                                          <p:attrName>style.visibility</p:attrName>
                                        </p:attrNameLst>
                                      </p:cBhvr>
                                      <p:to>
                                        <p:strVal val="visible"/>
                                      </p:to>
                                    </p:set>
                                    <p:animEffect transition="in" filter="box(in)">
                                      <p:cBhvr>
                                        <p:cTn id="11" dur="2000"/>
                                        <p:tgtEl>
                                          <p:spTgt spid="1300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3"/>
          <p:cNvSpPr>
            <a:spLocks noGrp="1" noChangeArrowheads="1"/>
          </p:cNvSpPr>
          <p:nvPr>
            <p:ph idx="1"/>
          </p:nvPr>
        </p:nvSpPr>
        <p:spPr>
          <a:xfrm>
            <a:off x="685165" y="857250"/>
            <a:ext cx="7838440" cy="175133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30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4.</a:t>
            </a:r>
            <a:r>
              <a:rPr kumimoji="0" lang="zh-CN" altLang="en-US" sz="30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不能解决</a:t>
            </a:r>
            <a:r>
              <a:rPr kumimoji="0" lang="zh-CN" altLang="en-US" sz="30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特里芬难题：</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30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美元价值要稳定，它就不能作为国际货币；</a:t>
            </a:r>
            <a:r>
              <a:rPr kumimoji="0" lang="en-US" altLang="zh-CN" sz="30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30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美元要作为国际货币，它的价值就难以稳定。</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zh-CN" altLang="en-US" sz="30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zh-CN" altLang="en-US" sz="2400" b="1"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1075">
                                            <p:txEl>
                                              <p:pRg st="0" end="0"/>
                                            </p:txEl>
                                          </p:spTgt>
                                        </p:tgtEl>
                                        <p:attrNameLst>
                                          <p:attrName>style.visibility</p:attrName>
                                        </p:attrNameLst>
                                      </p:cBhvr>
                                      <p:to>
                                        <p:strVal val="visible"/>
                                      </p:to>
                                    </p:set>
                                    <p:animEffect transition="in" filter="box(in)">
                                      <p:cBhvr>
                                        <p:cTn id="7" dur="2000"/>
                                        <p:tgtEl>
                                          <p:spTgt spid="131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3107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a:xfrm>
            <a:off x="457200" y="1734185"/>
            <a:ext cx="8152130" cy="245046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储备管理是指一国政府及货币当局根据一定时期内本国经济发展和国际收支状况，计划、调整、控制和运作本国国际储备的规模、结构及储备资产，以实现其规模适度化、结构最优化、使用效率化的整个过程。</a:t>
            </a:r>
          </a:p>
        </p:txBody>
      </p:sp>
      <p:sp>
        <p:nvSpPr>
          <p:cNvPr id="2" name="Rectangle 27"/>
          <p:cNvSpPr/>
          <p:nvPr>
            <p:custDataLst>
              <p:tags r:id="rId1"/>
            </p:custDataLst>
          </p:nvPr>
        </p:nvSpPr>
        <p:spPr bwMode="gray">
          <a:xfrm>
            <a:off x="2438400" y="438785"/>
            <a:ext cx="389509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en-US" altLang="zh-CN" sz="2800" b="1" kern="0" noProof="0" dirty="0">
                <a:ln>
                  <a:noFill/>
                </a:ln>
                <a:solidFill>
                  <a:srgbClr val="FF0000"/>
                </a:solidFill>
                <a:effectLst/>
                <a:uLnTx/>
                <a:uFillTx/>
                <a:latin typeface="宋体" panose="02010600030101010101" pitchFamily="2" charset="-122"/>
                <a:ea typeface="+mn-ea"/>
                <a:sym typeface="+mn-ea"/>
              </a:rPr>
              <a:t>第二节  国际储备管理</a:t>
            </a:r>
            <a:endParaRPr lang="zh-CN" altLang="en-US" sz="2800" b="1" kern="0" noProof="0" dirty="0">
              <a:ln>
                <a:noFill/>
              </a:ln>
              <a:solidFill>
                <a:srgbClr val="FF0000"/>
              </a:solidFill>
              <a:effectLst/>
              <a:uLnTx/>
              <a:uFillTx/>
              <a:latin typeface="宋体" panose="02010600030101010101" pitchFamily="2" charset="-122"/>
              <a:ea typeface="+mn-ea"/>
              <a:sym typeface="+mn-ea"/>
            </a:endParaRPr>
          </a:p>
        </p:txBody>
      </p:sp>
      <p:sp>
        <p:nvSpPr>
          <p:cNvPr id="3" name="Rectangle 27"/>
          <p:cNvSpPr/>
          <p:nvPr>
            <p:custDataLst>
              <p:tags r:id="rId2"/>
            </p:custDataLst>
          </p:nvPr>
        </p:nvSpPr>
        <p:spPr bwMode="gray">
          <a:xfrm>
            <a:off x="762000" y="1124585"/>
            <a:ext cx="457200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一、</a:t>
            </a:r>
            <a:r>
              <a:rPr lang="en-US" altLang="zh-CN" sz="2800" b="1" kern="0" noProof="0" dirty="0">
                <a:ln>
                  <a:noFill/>
                </a:ln>
                <a:solidFill>
                  <a:srgbClr val="FF0000"/>
                </a:solidFill>
                <a:effectLst/>
                <a:uLnTx/>
                <a:uFillTx/>
                <a:latin typeface="宋体" panose="02010600030101010101" pitchFamily="2" charset="-122"/>
                <a:ea typeface="+mn-ea"/>
                <a:sym typeface="+mn-ea"/>
              </a:rPr>
              <a:t>国际储备管理</a:t>
            </a:r>
            <a:r>
              <a:rPr lang="zh-CN" altLang="en-US" sz="2800" b="1" kern="0" noProof="0" dirty="0">
                <a:ln>
                  <a:noFill/>
                </a:ln>
                <a:solidFill>
                  <a:srgbClr val="FF0000"/>
                </a:solidFill>
                <a:effectLst/>
                <a:uLnTx/>
                <a:uFillTx/>
                <a:latin typeface="宋体" panose="02010600030101010101" pitchFamily="2" charset="-122"/>
                <a:ea typeface="+mn-ea"/>
                <a:sym typeface="+mn-ea"/>
              </a:rPr>
              <a:t>的必要性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132099">
                                            <p:txEl>
                                              <p:pRg st="0" end="0"/>
                                            </p:txEl>
                                          </p:spTgt>
                                        </p:tgtEl>
                                        <p:attrNameLst>
                                          <p:attrName>style.visibility</p:attrName>
                                        </p:attrNameLst>
                                      </p:cBhvr>
                                      <p:to>
                                        <p:strVal val="visible"/>
                                      </p:to>
                                    </p:set>
                                    <p:anim calcmode="lin" valueType="num">
                                      <p:cBhvr>
                                        <p:cTn id="17" dur="1000" fill="hold"/>
                                        <p:tgtEl>
                                          <p:spTgt spid="132099">
                                            <p:txEl>
                                              <p:pRg st="0" end="0"/>
                                            </p:txEl>
                                          </p:spTgt>
                                        </p:tgtEl>
                                        <p:attrNameLst>
                                          <p:attrName>ppt_x</p:attrName>
                                        </p:attrNameLst>
                                      </p:cBhvr>
                                      <p:tavLst>
                                        <p:tav tm="0">
                                          <p:val>
                                            <p:strVal val="#ppt_x-.2"/>
                                          </p:val>
                                        </p:tav>
                                        <p:tav tm="100000">
                                          <p:val>
                                            <p:strVal val="#ppt_x"/>
                                          </p:val>
                                        </p:tav>
                                      </p:tavLst>
                                    </p:anim>
                                    <p:anim calcmode="lin" valueType="num">
                                      <p:cBhvr>
                                        <p:cTn id="18" dur="1000" fill="hold"/>
                                        <p:tgtEl>
                                          <p:spTgt spid="13209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32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3" grpId="0" bldLvl="0" animBg="1"/>
      <p:bldP spid="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a:xfrm>
            <a:off x="990695" y="362635"/>
            <a:ext cx="6173280" cy="468712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p>
        </p:txBody>
      </p:sp>
      <p:sp>
        <p:nvSpPr>
          <p:cNvPr id="3" name="Rectangle 27"/>
          <p:cNvSpPr/>
          <p:nvPr/>
        </p:nvSpPr>
        <p:spPr bwMode="gray">
          <a:xfrm>
            <a:off x="1066800" y="285750"/>
            <a:ext cx="442976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二、</a:t>
            </a:r>
            <a:r>
              <a:rPr lang="en-US" altLang="zh-CN" sz="2800" b="1" kern="0" noProof="0" dirty="0">
                <a:ln>
                  <a:noFill/>
                </a:ln>
                <a:solidFill>
                  <a:srgbClr val="FF0000"/>
                </a:solidFill>
                <a:effectLst/>
                <a:uLnTx/>
                <a:uFillTx/>
                <a:latin typeface="宋体" panose="02010600030101010101" pitchFamily="2" charset="-122"/>
                <a:ea typeface="+mn-ea"/>
                <a:sym typeface="+mn-ea"/>
              </a:rPr>
              <a:t>国际储备管理</a:t>
            </a:r>
            <a:r>
              <a:rPr lang="zh-CN" altLang="en-US" sz="2800" b="1" kern="0" noProof="0" dirty="0">
                <a:ln>
                  <a:noFill/>
                </a:ln>
                <a:solidFill>
                  <a:srgbClr val="FF0000"/>
                </a:solidFill>
                <a:effectLst/>
                <a:uLnTx/>
                <a:uFillTx/>
                <a:latin typeface="宋体" panose="02010600030101010101" pitchFamily="2" charset="-122"/>
                <a:ea typeface="+mn-ea"/>
                <a:sym typeface="+mn-ea"/>
              </a:rPr>
              <a:t>的原则</a:t>
            </a:r>
          </a:p>
        </p:txBody>
      </p:sp>
      <p:sp>
        <p:nvSpPr>
          <p:cNvPr id="4" name="圆角矩形 3"/>
          <p:cNvSpPr/>
          <p:nvPr/>
        </p:nvSpPr>
        <p:spPr>
          <a:xfrm>
            <a:off x="1143000" y="1200785"/>
            <a:ext cx="1523365"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安全性</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5" name="圆角矩形 4"/>
          <p:cNvSpPr/>
          <p:nvPr/>
        </p:nvSpPr>
        <p:spPr>
          <a:xfrm>
            <a:off x="2819400" y="1200785"/>
            <a:ext cx="1523365"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流动性</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6" name="圆角矩形 5"/>
          <p:cNvSpPr/>
          <p:nvPr/>
        </p:nvSpPr>
        <p:spPr>
          <a:xfrm>
            <a:off x="4495800" y="1200785"/>
            <a:ext cx="1523365"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盈利性</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7" name="Rectangle 27"/>
          <p:cNvSpPr/>
          <p:nvPr/>
        </p:nvSpPr>
        <p:spPr bwMode="gray">
          <a:xfrm>
            <a:off x="990600" y="2115185"/>
            <a:ext cx="442976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三、</a:t>
            </a:r>
            <a:r>
              <a:rPr lang="en-US" altLang="zh-CN" sz="2800" b="1" kern="0" noProof="0" dirty="0">
                <a:ln>
                  <a:noFill/>
                </a:ln>
                <a:solidFill>
                  <a:srgbClr val="FF0000"/>
                </a:solidFill>
                <a:effectLst/>
                <a:uLnTx/>
                <a:uFillTx/>
                <a:latin typeface="宋体" panose="02010600030101010101" pitchFamily="2" charset="-122"/>
                <a:ea typeface="+mn-ea"/>
                <a:sym typeface="+mn-ea"/>
              </a:rPr>
              <a:t>国际储备管理</a:t>
            </a:r>
            <a:r>
              <a:rPr lang="zh-CN" altLang="en-US" sz="2800" b="1" kern="0" noProof="0" dirty="0">
                <a:ln>
                  <a:noFill/>
                </a:ln>
                <a:solidFill>
                  <a:srgbClr val="FF0000"/>
                </a:solidFill>
                <a:effectLst/>
                <a:uLnTx/>
                <a:uFillTx/>
                <a:latin typeface="宋体" panose="02010600030101010101" pitchFamily="2" charset="-122"/>
                <a:ea typeface="+mn-ea"/>
                <a:sym typeface="+mn-ea"/>
              </a:rPr>
              <a:t>的目标</a:t>
            </a:r>
          </a:p>
        </p:txBody>
      </p:sp>
      <p:sp>
        <p:nvSpPr>
          <p:cNvPr id="8" name="圆角矩形 7"/>
          <p:cNvSpPr/>
          <p:nvPr/>
        </p:nvSpPr>
        <p:spPr>
          <a:xfrm>
            <a:off x="1143000" y="3296285"/>
            <a:ext cx="3430270"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保持流动性和盈利性</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9" name="圆角矩形 8"/>
          <p:cNvSpPr/>
          <p:nvPr/>
        </p:nvSpPr>
        <p:spPr>
          <a:xfrm>
            <a:off x="1143000" y="2724785"/>
            <a:ext cx="2362200"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安全性第一</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1143000" y="3867785"/>
            <a:ext cx="5106035"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满足经济、政治和国际合作的需要</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ppt_x</p:attrName>
                                        </p:attrNameLst>
                                      </p:cBhvr>
                                      <p:tavLst>
                                        <p:tav tm="0">
                                          <p:val>
                                            <p:strVal val="#ppt_x-.2"/>
                                          </p:val>
                                        </p:tav>
                                        <p:tav tm="100000">
                                          <p:val>
                                            <p:strVal val="#ppt_x"/>
                                          </p:val>
                                        </p:tav>
                                      </p:tavLst>
                                    </p:anim>
                                    <p:anim calcmode="lin" valueType="num">
                                      <p:cBhvr>
                                        <p:cTn id="2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ppt_x</p:attrName>
                                        </p:attrNameLst>
                                      </p:cBhvr>
                                      <p:tavLst>
                                        <p:tav tm="0">
                                          <p:val>
                                            <p:strVal val="#ppt_x-.2"/>
                                          </p:val>
                                        </p:tav>
                                        <p:tav tm="100000">
                                          <p:val>
                                            <p:strVal val="#ppt_x"/>
                                          </p:val>
                                        </p:tav>
                                      </p:tavLst>
                                    </p:anim>
                                    <p:anim calcmode="lin" valueType="num">
                                      <p:cBhvr>
                                        <p:cTn id="39"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0" dur="1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p:tgtEl>
                                          <p:spTgt spid="8"/>
                                        </p:tgtEl>
                                        <p:attrNameLst>
                                          <p:attrName>ppt_y</p:attrName>
                                        </p:attrNameLst>
                                      </p:cBhvr>
                                      <p:tavLst>
                                        <p:tav tm="0">
                                          <p:val>
                                            <p:strVal val="#ppt_y+#ppt_h*1.125000"/>
                                          </p:val>
                                        </p:tav>
                                        <p:tav tm="100000">
                                          <p:val>
                                            <p:strVal val="#ppt_y"/>
                                          </p:val>
                                        </p:tav>
                                      </p:tavLst>
                                    </p:anim>
                                    <p:animEffect transition="in" filter="wipe(up)">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9"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ppt_x</p:attrName>
                                        </p:attrNameLst>
                                      </p:cBhvr>
                                      <p:tavLst>
                                        <p:tav tm="0">
                                          <p:val>
                                            <p:strVal val="#ppt_x-.2"/>
                                          </p:val>
                                        </p:tav>
                                        <p:tav tm="100000">
                                          <p:val>
                                            <p:strVal val="#ppt_x"/>
                                          </p:val>
                                        </p:tav>
                                      </p:tavLst>
                                    </p:anim>
                                    <p:anim calcmode="lin" valueType="num">
                                      <p:cBhvr>
                                        <p:cTn id="5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3"/>
          <p:cNvSpPr>
            <a:spLocks noGrp="1" noChangeArrowheads="1"/>
          </p:cNvSpPr>
          <p:nvPr>
            <p:ph idx="1"/>
          </p:nvPr>
        </p:nvSpPr>
        <p:spPr>
          <a:xfrm>
            <a:off x="989330" y="800100"/>
            <a:ext cx="7548880" cy="379857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数量</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国际储备管理</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结构</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一</a:t>
            </a: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保持适度国际储备量的</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必要性</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首先，国际储备数量过多会造成</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资源的浪费</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1507" name="AutoShape 4"/>
          <p:cNvSpPr/>
          <p:nvPr/>
        </p:nvSpPr>
        <p:spPr>
          <a:xfrm>
            <a:off x="3657530" y="1429635"/>
            <a:ext cx="108366" cy="919323"/>
          </a:xfrm>
          <a:prstGeom prst="leftBrace">
            <a:avLst>
              <a:gd name="adj1" fmla="val 70695"/>
              <a:gd name="adj2" fmla="val 50000"/>
            </a:avLst>
          </a:prstGeom>
          <a:no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gn="ctr" eaLnBrk="1" hangingPunct="1">
              <a:spcBef>
                <a:spcPct val="0"/>
              </a:spcBef>
              <a:buClrTx/>
              <a:buSzTx/>
              <a:buFontTx/>
              <a:buNone/>
            </a:pPr>
            <a:endParaRPr lang="zh-CN" altLang="en-US" sz="1350" dirty="0"/>
          </a:p>
        </p:txBody>
      </p:sp>
      <p:sp>
        <p:nvSpPr>
          <p:cNvPr id="7" name="Rectangle 27"/>
          <p:cNvSpPr/>
          <p:nvPr>
            <p:custDataLst>
              <p:tags r:id="rId1"/>
            </p:custDataLst>
          </p:nvPr>
        </p:nvSpPr>
        <p:spPr bwMode="gray">
          <a:xfrm>
            <a:off x="1143000" y="591185"/>
            <a:ext cx="442976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四、</a:t>
            </a:r>
            <a:r>
              <a:rPr lang="en-US" altLang="zh-CN" sz="2800" b="1" kern="0" noProof="0" dirty="0">
                <a:ln>
                  <a:noFill/>
                </a:ln>
                <a:solidFill>
                  <a:srgbClr val="FF0000"/>
                </a:solidFill>
                <a:effectLst/>
                <a:uLnTx/>
                <a:uFillTx/>
                <a:latin typeface="宋体" panose="02010600030101010101" pitchFamily="2" charset="-122"/>
                <a:ea typeface="+mn-ea"/>
                <a:sym typeface="+mn-ea"/>
              </a:rPr>
              <a:t>国际储备</a:t>
            </a:r>
            <a:r>
              <a:rPr lang="zh-CN" altLang="en-US" sz="2800" b="1" kern="0" noProof="0" dirty="0">
                <a:ln>
                  <a:noFill/>
                </a:ln>
                <a:solidFill>
                  <a:srgbClr val="FF0000"/>
                </a:solidFill>
                <a:effectLst/>
                <a:uLnTx/>
                <a:uFillTx/>
                <a:latin typeface="宋体" panose="02010600030101010101" pitchFamily="2" charset="-122"/>
                <a:ea typeface="+mn-ea"/>
                <a:sym typeface="+mn-ea"/>
              </a:rPr>
              <a:t>数量的</a:t>
            </a:r>
            <a:r>
              <a:rPr lang="en-US" altLang="zh-CN" sz="2800" b="1" kern="0" noProof="0" dirty="0">
                <a:ln>
                  <a:noFill/>
                </a:ln>
                <a:solidFill>
                  <a:srgbClr val="FF0000"/>
                </a:solidFill>
                <a:effectLst/>
                <a:uLnTx/>
                <a:uFillTx/>
                <a:latin typeface="宋体" panose="02010600030101010101" pitchFamily="2" charset="-122"/>
                <a:ea typeface="+mn-ea"/>
                <a:sym typeface="+mn-ea"/>
              </a:rPr>
              <a:t>管理</a:t>
            </a:r>
            <a:endParaRPr lang="zh-CN" altLang="en-US" sz="2800" b="1" kern="0" noProof="0" dirty="0">
              <a:ln>
                <a:noFill/>
              </a:ln>
              <a:solidFill>
                <a:srgbClr val="FF0000"/>
              </a:solidFill>
              <a:effectLst/>
              <a:uLnTx/>
              <a:uFillTx/>
              <a:latin typeface="宋体" panose="02010600030101010101" pitchFamily="2" charset="-122"/>
              <a:ea typeface="+mn-ea"/>
              <a:sym typeface="+mn-ea"/>
            </a:endParaRPr>
          </a:p>
        </p:txBody>
      </p:sp>
      <p:sp>
        <p:nvSpPr>
          <p:cNvPr id="2" name="Rectangle 27"/>
          <p:cNvSpPr/>
          <p:nvPr/>
        </p:nvSpPr>
        <p:spPr bwMode="gray">
          <a:xfrm>
            <a:off x="1066800" y="3258185"/>
            <a:ext cx="4423410" cy="454025"/>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fontScale="90000" lnSpcReduction="10000"/>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1.国际储备量过多的消极影响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140291">
                                            <p:txEl>
                                              <p:pRg st="2" end="2"/>
                                            </p:txEl>
                                          </p:spTgt>
                                        </p:tgtEl>
                                        <p:attrNameLst>
                                          <p:attrName>style.visibility</p:attrName>
                                        </p:attrNameLst>
                                      </p:cBhvr>
                                      <p:to>
                                        <p:strVal val="visible"/>
                                      </p:to>
                                    </p:set>
                                    <p:anim calcmode="lin" valueType="num">
                                      <p:cBhvr>
                                        <p:cTn id="12" dur="1000" fill="hold"/>
                                        <p:tgtEl>
                                          <p:spTgt spid="140291">
                                            <p:txEl>
                                              <p:pRg st="2" end="2"/>
                                            </p:txEl>
                                          </p:spTgt>
                                        </p:tgtEl>
                                        <p:attrNameLst>
                                          <p:attrName>ppt_x</p:attrName>
                                        </p:attrNameLst>
                                      </p:cBhvr>
                                      <p:tavLst>
                                        <p:tav tm="0">
                                          <p:val>
                                            <p:strVal val="#ppt_x-.2"/>
                                          </p:val>
                                        </p:tav>
                                        <p:tav tm="100000">
                                          <p:val>
                                            <p:strVal val="#ppt_x"/>
                                          </p:val>
                                        </p:tav>
                                      </p:tavLst>
                                    </p:anim>
                                    <p:anim calcmode="lin" valueType="num">
                                      <p:cBhvr>
                                        <p:cTn id="13" dur="1000" fill="hold"/>
                                        <p:tgtEl>
                                          <p:spTgt spid="14029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0291">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21507"/>
                                        </p:tgtEl>
                                        <p:attrNameLst>
                                          <p:attrName>style.visibility</p:attrName>
                                        </p:attrNameLst>
                                      </p:cBhvr>
                                      <p:to>
                                        <p:strVal val="visible"/>
                                      </p:to>
                                    </p:set>
                                    <p:anim calcmode="lin" valueType="num">
                                      <p:cBhvr>
                                        <p:cTn id="19" dur="1000" fill="hold"/>
                                        <p:tgtEl>
                                          <p:spTgt spid="21507"/>
                                        </p:tgtEl>
                                        <p:attrNameLst>
                                          <p:attrName>ppt_x</p:attrName>
                                        </p:attrNameLst>
                                      </p:cBhvr>
                                      <p:tavLst>
                                        <p:tav tm="0">
                                          <p:val>
                                            <p:strVal val="#ppt_x-.2"/>
                                          </p:val>
                                        </p:tav>
                                        <p:tav tm="100000">
                                          <p:val>
                                            <p:strVal val="#ppt_x"/>
                                          </p:val>
                                        </p:tav>
                                      </p:tavLst>
                                    </p:anim>
                                    <p:anim calcmode="lin" valueType="num">
                                      <p:cBhvr>
                                        <p:cTn id="20" dur="1000" fill="hold"/>
                                        <p:tgtEl>
                                          <p:spTgt spid="2150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1507"/>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40291">
                                            <p:txEl>
                                              <p:pRg st="1" end="1"/>
                                            </p:txEl>
                                          </p:spTgt>
                                        </p:tgtEl>
                                        <p:attrNameLst>
                                          <p:attrName>style.visibility</p:attrName>
                                        </p:attrNameLst>
                                      </p:cBhvr>
                                      <p:to>
                                        <p:strVal val="visible"/>
                                      </p:to>
                                    </p:set>
                                    <p:anim calcmode="lin" valueType="num">
                                      <p:cBhvr additive="base">
                                        <p:cTn id="26" dur="500"/>
                                        <p:tgtEl>
                                          <p:spTgt spid="140291">
                                            <p:txEl>
                                              <p:pRg st="1" end="1"/>
                                            </p:txEl>
                                          </p:spTgt>
                                        </p:tgtEl>
                                        <p:attrNameLst>
                                          <p:attrName>ppt_y</p:attrName>
                                        </p:attrNameLst>
                                      </p:cBhvr>
                                      <p:tavLst>
                                        <p:tav tm="0">
                                          <p:val>
                                            <p:strVal val="#ppt_y+#ppt_h*1.125000"/>
                                          </p:val>
                                        </p:tav>
                                        <p:tav tm="100000">
                                          <p:val>
                                            <p:strVal val="#ppt_y"/>
                                          </p:val>
                                        </p:tav>
                                      </p:tavLst>
                                    </p:anim>
                                    <p:animEffect transition="in" filter="wipe(up)">
                                      <p:cBhvr>
                                        <p:cTn id="27" dur="500"/>
                                        <p:tgtEl>
                                          <p:spTgt spid="140291">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nodeType="clickEffect">
                                  <p:stCondLst>
                                    <p:cond delay="0"/>
                                  </p:stCondLst>
                                  <p:childTnLst>
                                    <p:set>
                                      <p:cBhvr>
                                        <p:cTn id="31" dur="1" fill="hold">
                                          <p:stCondLst>
                                            <p:cond delay="0"/>
                                          </p:stCondLst>
                                        </p:cTn>
                                        <p:tgtEl>
                                          <p:spTgt spid="140291">
                                            <p:txEl>
                                              <p:pRg st="3" end="3"/>
                                            </p:txEl>
                                          </p:spTgt>
                                        </p:tgtEl>
                                        <p:attrNameLst>
                                          <p:attrName>style.visibility</p:attrName>
                                        </p:attrNameLst>
                                      </p:cBhvr>
                                      <p:to>
                                        <p:strVal val="visible"/>
                                      </p:to>
                                    </p:set>
                                    <p:anim calcmode="lin" valueType="num">
                                      <p:cBhvr>
                                        <p:cTn id="32" dur="1000" fill="hold"/>
                                        <p:tgtEl>
                                          <p:spTgt spid="140291">
                                            <p:txEl>
                                              <p:pRg st="3" end="3"/>
                                            </p:txEl>
                                          </p:spTgt>
                                        </p:tgtEl>
                                        <p:attrNameLst>
                                          <p:attrName>ppt_x</p:attrName>
                                        </p:attrNameLst>
                                      </p:cBhvr>
                                      <p:tavLst>
                                        <p:tav tm="0">
                                          <p:val>
                                            <p:strVal val="#ppt_x-.2"/>
                                          </p:val>
                                        </p:tav>
                                        <p:tav tm="100000">
                                          <p:val>
                                            <p:strVal val="#ppt_x"/>
                                          </p:val>
                                        </p:tav>
                                      </p:tavLst>
                                    </p:anim>
                                    <p:anim calcmode="lin" valueType="num">
                                      <p:cBhvr>
                                        <p:cTn id="33" dur="1000" fill="hold"/>
                                        <p:tgtEl>
                                          <p:spTgt spid="14029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40291">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0291">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blinds(horizontal)">
                                      <p:cBhvr>
                                        <p:cTn id="43" dur="5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nodeType="clickEffect">
                                  <p:stCondLst>
                                    <p:cond delay="0"/>
                                  </p:stCondLst>
                                  <p:childTnLst>
                                    <p:set>
                                      <p:cBhvr>
                                        <p:cTn id="47" dur="1" fill="hold">
                                          <p:stCondLst>
                                            <p:cond delay="0"/>
                                          </p:stCondLst>
                                        </p:cTn>
                                        <p:tgtEl>
                                          <p:spTgt spid="140291">
                                            <p:txEl>
                                              <p:pRg st="7" end="7"/>
                                            </p:txEl>
                                          </p:spTgt>
                                        </p:tgtEl>
                                        <p:attrNameLst>
                                          <p:attrName>style.visibility</p:attrName>
                                        </p:attrNameLst>
                                      </p:cBhvr>
                                      <p:to>
                                        <p:strVal val="visible"/>
                                      </p:to>
                                    </p:set>
                                    <p:animEffect transition="in" filter="box(in)">
                                      <p:cBhvr>
                                        <p:cTn id="48" dur="2000"/>
                                        <p:tgtEl>
                                          <p:spTgt spid="1402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nimBg="1"/>
      <p:bldP spid="21507" grpId="1" animBg="1"/>
      <p:bldP spid="7" grpId="0" bldLvl="0" animBg="1"/>
      <p:bldP spid="7" grpId="1" animBg="1"/>
      <p:bldP spid="2" grpId="0" animBg="1"/>
      <p:bldP spid="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Rectangle 3"/>
          <p:cNvSpPr>
            <a:spLocks noGrp="1" noChangeArrowheads="1"/>
          </p:cNvSpPr>
          <p:nvPr>
            <p:ph idx="1"/>
          </p:nvPr>
        </p:nvSpPr>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其次，该国采取特 定政策片面追求高储备的过程中可能出现一些</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消极</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影响，表现在：</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助长通货膨胀</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M        p</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高利率</a:t>
            </a:r>
            <a:r>
              <a:rPr kumimoji="0" lang="zh-CN" altLang="en-US" sz="2400" b="1" i="0" u="none" strike="noStrike" kern="1200" cap="none" spc="0" normalizeH="0" baseline="0" noProof="0">
                <a:ln>
                  <a:noFill/>
                </a:ln>
                <a:solidFill>
                  <a:srgbClr val="0000FF"/>
                </a:solidFill>
                <a:effectLst>
                  <a:outerShdw blurRad="38100" dist="38100" dir="2700000" algn="tl">
                    <a:srgbClr val="000000"/>
                  </a:outerShdw>
                </a:effectLst>
                <a:uLnTx/>
                <a:uFillTx/>
                <a:latin typeface="+mn-lt"/>
                <a:ea typeface="+mn-ea"/>
                <a:cs typeface="+mn-cs"/>
              </a:rPr>
              <a:t>      </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外资流入</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，但从紧的货币政策可能引起</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需求减少</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和</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失业增加</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endParaRPr kumimoji="0" lang="en-US" altLang="zh-CN" sz="24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2532" name="Line 4"/>
          <p:cNvSpPr/>
          <p:nvPr/>
        </p:nvSpPr>
        <p:spPr>
          <a:xfrm flipV="1">
            <a:off x="3600460" y="2114285"/>
            <a:ext cx="0" cy="269128"/>
          </a:xfrm>
          <a:prstGeom prst="line">
            <a:avLst/>
          </a:prstGeom>
          <a:ln w="9525" cap="flat" cmpd="sng">
            <a:solidFill>
              <a:schemeClr val="tx1"/>
            </a:solidFill>
            <a:prstDash val="solid"/>
            <a:headEnd type="none" w="med" len="med"/>
            <a:tailEnd type="triangle" w="med" len="med"/>
          </a:ln>
        </p:spPr>
      </p:sp>
      <p:sp>
        <p:nvSpPr>
          <p:cNvPr id="22533" name="Line 5"/>
          <p:cNvSpPr/>
          <p:nvPr/>
        </p:nvSpPr>
        <p:spPr>
          <a:xfrm>
            <a:off x="2057191" y="2648348"/>
            <a:ext cx="378685" cy="0"/>
          </a:xfrm>
          <a:prstGeom prst="line">
            <a:avLst/>
          </a:prstGeom>
          <a:ln w="9525" cap="flat" cmpd="sng">
            <a:solidFill>
              <a:schemeClr val="tx1"/>
            </a:solidFill>
            <a:prstDash val="solid"/>
            <a:headEnd type="none" w="med" len="med"/>
            <a:tailEnd type="triangle" w="med" len="med"/>
          </a:ln>
        </p:spPr>
      </p:sp>
      <p:sp>
        <p:nvSpPr>
          <p:cNvPr id="22534" name="Line 6"/>
          <p:cNvSpPr/>
          <p:nvPr/>
        </p:nvSpPr>
        <p:spPr>
          <a:xfrm flipV="1">
            <a:off x="4572190" y="2113650"/>
            <a:ext cx="0" cy="269128"/>
          </a:xfrm>
          <a:prstGeom prst="line">
            <a:avLst/>
          </a:prstGeom>
          <a:ln w="9525" cap="flat" cmpd="sng">
            <a:solidFill>
              <a:schemeClr val="tx1"/>
            </a:solidFill>
            <a:prstDash val="solid"/>
            <a:headEnd type="none" w="med" len="med"/>
            <a:tailEnd type="triangle" w="med" len="med"/>
          </a:ln>
        </p:spPr>
      </p:sp>
      <p:sp>
        <p:nvSpPr>
          <p:cNvPr id="22535" name="Line 7"/>
          <p:cNvSpPr/>
          <p:nvPr/>
        </p:nvSpPr>
        <p:spPr>
          <a:xfrm>
            <a:off x="3810222" y="2267900"/>
            <a:ext cx="432273" cy="0"/>
          </a:xfrm>
          <a:prstGeom prst="line">
            <a:avLst/>
          </a:prstGeom>
          <a:ln w="9525" cap="flat" cmpd="sng">
            <a:solidFill>
              <a:schemeClr val="tx1"/>
            </a:solidFill>
            <a:prstDash val="soli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7395">
                                            <p:txEl>
                                              <p:pRg st="0" end="0"/>
                                            </p:txEl>
                                          </p:spTgt>
                                        </p:tgtEl>
                                        <p:attrNameLst>
                                          <p:attrName>style.visibility</p:attrName>
                                        </p:attrNameLst>
                                      </p:cBhvr>
                                      <p:to>
                                        <p:strVal val="visible"/>
                                      </p:to>
                                    </p:set>
                                    <p:animEffect transition="in" filter="box(in)">
                                      <p:cBhvr>
                                        <p:cTn id="7" dur="2000"/>
                                        <p:tgtEl>
                                          <p:spTgt spid="1873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87395">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nodeType="clickEffect">
                                  <p:stCondLst>
                                    <p:cond delay="0"/>
                                  </p:stCondLst>
                                  <p:childTnLst>
                                    <p:set>
                                      <p:cBhvr>
                                        <p:cTn id="15" dur="1" fill="hold">
                                          <p:stCondLst>
                                            <p:cond delay="0"/>
                                          </p:stCondLst>
                                        </p:cTn>
                                        <p:tgtEl>
                                          <p:spTgt spid="22532"/>
                                        </p:tgtEl>
                                        <p:attrNameLst>
                                          <p:attrName>style.visibility</p:attrName>
                                        </p:attrNameLst>
                                      </p:cBhvr>
                                      <p:to>
                                        <p:strVal val="visible"/>
                                      </p:to>
                                    </p:set>
                                    <p:anim calcmode="lin" valueType="num">
                                      <p:cBhvr>
                                        <p:cTn id="16" dur="1000" fill="hold"/>
                                        <p:tgtEl>
                                          <p:spTgt spid="22532"/>
                                        </p:tgtEl>
                                        <p:attrNameLst>
                                          <p:attrName>ppt_x</p:attrName>
                                        </p:attrNameLst>
                                      </p:cBhvr>
                                      <p:tavLst>
                                        <p:tav tm="0">
                                          <p:val>
                                            <p:strVal val="#ppt_x-.2"/>
                                          </p:val>
                                        </p:tav>
                                        <p:tav tm="100000">
                                          <p:val>
                                            <p:strVal val="#ppt_x"/>
                                          </p:val>
                                        </p:tav>
                                      </p:tavLst>
                                    </p:anim>
                                    <p:anim calcmode="lin" valueType="num">
                                      <p:cBhvr>
                                        <p:cTn id="17" dur="1000" fill="hold"/>
                                        <p:tgtEl>
                                          <p:spTgt spid="22532"/>
                                        </p:tgtEl>
                                        <p:attrNameLst>
                                          <p:attrName>ppt_y</p:attrName>
                                        </p:attrNameLst>
                                      </p:cBhvr>
                                      <p:tavLst>
                                        <p:tav tm="0">
                                          <p:val>
                                            <p:strVal val="#ppt_y"/>
                                          </p:val>
                                        </p:tav>
                                        <p:tav tm="100000">
                                          <p:val>
                                            <p:strVal val="#ppt_y"/>
                                          </p:val>
                                        </p:tav>
                                      </p:tavLst>
                                    </p:anim>
                                    <p:animEffect transition="in" filter="wipe(right)" prLst="gradientSize: 0.1">
                                      <p:cBhvr>
                                        <p:cTn id="18" dur="1000"/>
                                        <p:tgtEl>
                                          <p:spTgt spid="22532"/>
                                        </p:tgtEl>
                                      </p:cBhvr>
                                    </p:animEffect>
                                  </p:childTnLst>
                                </p:cTn>
                              </p:par>
                              <p:par>
                                <p:cTn id="19" presetID="29" presetClass="entr" presetSubtype="0" fill="hold" nodeType="withEffect">
                                  <p:stCondLst>
                                    <p:cond delay="0"/>
                                  </p:stCondLst>
                                  <p:childTnLst>
                                    <p:set>
                                      <p:cBhvr>
                                        <p:cTn id="20" dur="1" fill="hold">
                                          <p:stCondLst>
                                            <p:cond delay="0"/>
                                          </p:stCondLst>
                                        </p:cTn>
                                        <p:tgtEl>
                                          <p:spTgt spid="22535"/>
                                        </p:tgtEl>
                                        <p:attrNameLst>
                                          <p:attrName>style.visibility</p:attrName>
                                        </p:attrNameLst>
                                      </p:cBhvr>
                                      <p:to>
                                        <p:strVal val="visible"/>
                                      </p:to>
                                    </p:set>
                                    <p:anim calcmode="lin" valueType="num">
                                      <p:cBhvr>
                                        <p:cTn id="21" dur="1000" fill="hold"/>
                                        <p:tgtEl>
                                          <p:spTgt spid="22535"/>
                                        </p:tgtEl>
                                        <p:attrNameLst>
                                          <p:attrName>ppt_x</p:attrName>
                                        </p:attrNameLst>
                                      </p:cBhvr>
                                      <p:tavLst>
                                        <p:tav tm="0">
                                          <p:val>
                                            <p:strVal val="#ppt_x-.2"/>
                                          </p:val>
                                        </p:tav>
                                        <p:tav tm="100000">
                                          <p:val>
                                            <p:strVal val="#ppt_x"/>
                                          </p:val>
                                        </p:tav>
                                      </p:tavLst>
                                    </p:anim>
                                    <p:anim calcmode="lin" valueType="num">
                                      <p:cBhvr>
                                        <p:cTn id="22" dur="1000" fill="hold"/>
                                        <p:tgtEl>
                                          <p:spTgt spid="2253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2535"/>
                                        </p:tgtEl>
                                      </p:cBhvr>
                                    </p:animEffect>
                                  </p:childTnLst>
                                </p:cTn>
                              </p:par>
                              <p:par>
                                <p:cTn id="24" presetID="29" presetClass="entr" presetSubtype="0" fill="hold" nodeType="withEffect">
                                  <p:stCondLst>
                                    <p:cond delay="0"/>
                                  </p:stCondLst>
                                  <p:childTnLst>
                                    <p:set>
                                      <p:cBhvr>
                                        <p:cTn id="25" dur="1" fill="hold">
                                          <p:stCondLst>
                                            <p:cond delay="0"/>
                                          </p:stCondLst>
                                        </p:cTn>
                                        <p:tgtEl>
                                          <p:spTgt spid="22534"/>
                                        </p:tgtEl>
                                        <p:attrNameLst>
                                          <p:attrName>style.visibility</p:attrName>
                                        </p:attrNameLst>
                                      </p:cBhvr>
                                      <p:to>
                                        <p:strVal val="visible"/>
                                      </p:to>
                                    </p:set>
                                    <p:anim calcmode="lin" valueType="num">
                                      <p:cBhvr>
                                        <p:cTn id="26" dur="1000" fill="hold"/>
                                        <p:tgtEl>
                                          <p:spTgt spid="22534"/>
                                        </p:tgtEl>
                                        <p:attrNameLst>
                                          <p:attrName>ppt_x</p:attrName>
                                        </p:attrNameLst>
                                      </p:cBhvr>
                                      <p:tavLst>
                                        <p:tav tm="0">
                                          <p:val>
                                            <p:strVal val="#ppt_x-.2"/>
                                          </p:val>
                                        </p:tav>
                                        <p:tav tm="100000">
                                          <p:val>
                                            <p:strVal val="#ppt_x"/>
                                          </p:val>
                                        </p:tav>
                                      </p:tavLst>
                                    </p:anim>
                                    <p:anim calcmode="lin" valueType="num">
                                      <p:cBhvr>
                                        <p:cTn id="27" dur="1000" fill="hold"/>
                                        <p:tgtEl>
                                          <p:spTgt spid="22534"/>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2534"/>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87395">
                                            <p:txEl>
                                              <p:pRg st="2" end="2"/>
                                            </p:txEl>
                                          </p:spTgt>
                                        </p:tgtEl>
                                        <p:attrNameLst>
                                          <p:attrName>style.visibility</p:attrName>
                                        </p:attrNameLst>
                                      </p:cBhvr>
                                      <p:to>
                                        <p:strVal val="visible"/>
                                      </p:to>
                                    </p:set>
                                    <p:animEffect transition="in" filter="box(in)">
                                      <p:cBhvr>
                                        <p:cTn id="33" dur="2000"/>
                                        <p:tgtEl>
                                          <p:spTgt spid="187395">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25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idx="1"/>
          </p:nvPr>
        </p:nvSpPr>
        <p:spPr>
          <a:xfrm>
            <a:off x="600710" y="228600"/>
            <a:ext cx="7813040" cy="275463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造成资源配置的</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扭曲</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政府缺乏足够的外汇平准基金，本币汇率难以稳定，增加了国际贸易和金融活动中的</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风险</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该国可能面临偿债困难，在利用外资时</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缺乏</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国际信誉。</a:t>
            </a:r>
          </a:p>
        </p:txBody>
      </p:sp>
      <p:sp>
        <p:nvSpPr>
          <p:cNvPr id="2" name="Rectangle 27"/>
          <p:cNvSpPr/>
          <p:nvPr/>
        </p:nvSpPr>
        <p:spPr bwMode="gray">
          <a:xfrm>
            <a:off x="838200" y="667385"/>
            <a:ext cx="4037965" cy="454025"/>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fontScale="80000"/>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2.国际储备量过少的消极影响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1315">
                                            <p:txEl>
                                              <p:pRg st="2" end="2"/>
                                            </p:txEl>
                                          </p:spTgt>
                                        </p:tgtEl>
                                        <p:attrNameLst>
                                          <p:attrName>style.visibility</p:attrName>
                                        </p:attrNameLst>
                                      </p:cBhvr>
                                      <p:to>
                                        <p:strVal val="visible"/>
                                      </p:to>
                                    </p:set>
                                    <p:animEffect transition="in" filter="box(in)">
                                      <p:cBhvr>
                                        <p:cTn id="12" dur="2000"/>
                                        <p:tgtEl>
                                          <p:spTgt spid="141315">
                                            <p:txEl>
                                              <p:pRg st="2" end="2"/>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141315">
                                            <p:txEl>
                                              <p:pRg st="3" end="3"/>
                                            </p:txEl>
                                          </p:spTgt>
                                        </p:tgtEl>
                                        <p:attrNameLst>
                                          <p:attrName>style.visibility</p:attrName>
                                        </p:attrNameLst>
                                      </p:cBhvr>
                                      <p:to>
                                        <p:strVal val="visible"/>
                                      </p:to>
                                    </p:set>
                                    <p:animEffect transition="in" filter="box(in)">
                                      <p:cBhvr>
                                        <p:cTn id="15" dur="2000"/>
                                        <p:tgtEl>
                                          <p:spTgt spid="141315">
                                            <p:txEl>
                                              <p:pRg st="3" end="3"/>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141315">
                                            <p:txEl>
                                              <p:pRg st="4" end="4"/>
                                            </p:txEl>
                                          </p:spTgt>
                                        </p:tgtEl>
                                        <p:attrNameLst>
                                          <p:attrName>style.visibility</p:attrName>
                                        </p:attrNameLst>
                                      </p:cBhvr>
                                      <p:to>
                                        <p:strVal val="visible"/>
                                      </p:to>
                                    </p:set>
                                    <p:animEffect transition="in" filter="box(in)">
                                      <p:cBhvr>
                                        <p:cTn id="18" dur="2000"/>
                                        <p:tgtEl>
                                          <p:spTgt spid="1413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a:xfrm>
            <a:off x="835660" y="342900"/>
            <a:ext cx="7575550" cy="425577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30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rgbClr val="FF66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国际储备指一国</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货币当局</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（财政部、中央银行、国家外汇管理机构）所持有的能够用于</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弥补国际收支逆差和稳定该国货币汇率</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的各种形式资产的总称。</a:t>
            </a:r>
          </a:p>
        </p:txBody>
      </p:sp>
      <p:sp>
        <p:nvSpPr>
          <p:cNvPr id="4" name="Rectangle 27"/>
          <p:cNvSpPr/>
          <p:nvPr/>
        </p:nvSpPr>
        <p:spPr bwMode="gray">
          <a:xfrm>
            <a:off x="2105025" y="342900"/>
            <a:ext cx="4933315"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sz="2800" b="1" kern="0" noProof="0" dirty="0">
                <a:ln>
                  <a:noFill/>
                </a:ln>
                <a:solidFill>
                  <a:srgbClr val="FF0000"/>
                </a:solidFill>
                <a:effectLst/>
                <a:uLnTx/>
                <a:uFillTx/>
                <a:latin typeface="宋体" panose="02010600030101010101" pitchFamily="2" charset="-122"/>
                <a:ea typeface="+mn-ea"/>
                <a:sym typeface="+mn-ea"/>
              </a:rPr>
              <a:t>第一节</a:t>
            </a:r>
            <a:r>
              <a:rPr lang="en-US" altLang="zh-CN" sz="2800" b="1" kern="0" noProof="0" dirty="0">
                <a:ln>
                  <a:noFill/>
                </a:ln>
                <a:solidFill>
                  <a:srgbClr val="FF0000"/>
                </a:solidFill>
                <a:effectLst/>
                <a:uLnTx/>
                <a:uFillTx/>
                <a:latin typeface="宋体" panose="02010600030101010101" pitchFamily="2" charset="-122"/>
                <a:ea typeface="+mn-ea"/>
                <a:sym typeface="+mn-ea"/>
              </a:rPr>
              <a:t>   </a:t>
            </a:r>
            <a:r>
              <a:rPr lang="zh-CN" altLang="en-US" sz="2800" b="1" kern="0" noProof="0" dirty="0">
                <a:ln>
                  <a:noFill/>
                </a:ln>
                <a:solidFill>
                  <a:srgbClr val="FF0000"/>
                </a:solidFill>
                <a:effectLst/>
                <a:uLnTx/>
                <a:uFillTx/>
                <a:latin typeface="宋体" panose="02010600030101010101" pitchFamily="2" charset="-122"/>
                <a:ea typeface="+mn-ea"/>
                <a:sym typeface="+mn-ea"/>
              </a:rPr>
              <a:t>国际储备概述</a:t>
            </a:r>
            <a:endParaRPr lang="zh-CN" altLang="en-US" sz="2800" b="1" kern="0" noProof="0" dirty="0">
              <a:ln>
                <a:noFill/>
              </a:ln>
              <a:solidFill>
                <a:srgbClr val="FF0000"/>
              </a:solidFill>
              <a:effectLst/>
              <a:uLnTx/>
              <a:uFillTx/>
              <a:latin typeface="宋体" panose="02010600030101010101" pitchFamily="2" charset="-122"/>
              <a:ea typeface="+mn-ea"/>
              <a:cs typeface="+mn-ea"/>
              <a:sym typeface="+mn-ea"/>
            </a:endParaRPr>
          </a:p>
        </p:txBody>
      </p:sp>
      <p:sp>
        <p:nvSpPr>
          <p:cNvPr id="2" name="Rectangle 27"/>
          <p:cNvSpPr/>
          <p:nvPr/>
        </p:nvSpPr>
        <p:spPr bwMode="gray">
          <a:xfrm>
            <a:off x="1066800" y="1124585"/>
            <a:ext cx="326898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sz="2800" b="1" kern="0" noProof="0" dirty="0">
                <a:ln>
                  <a:noFill/>
                </a:ln>
                <a:solidFill>
                  <a:srgbClr val="FF0000"/>
                </a:solidFill>
                <a:effectLst/>
                <a:uLnTx/>
                <a:uFillTx/>
                <a:latin typeface="宋体" panose="02010600030101010101" pitchFamily="2" charset="-122"/>
                <a:ea typeface="+mn-ea"/>
                <a:sym typeface="+mn-ea"/>
              </a:rPr>
              <a:t>一、</a:t>
            </a:r>
            <a:r>
              <a:rPr lang="zh-CN" altLang="en-US" sz="2800" b="1" kern="0" noProof="0" dirty="0">
                <a:ln>
                  <a:noFill/>
                </a:ln>
                <a:solidFill>
                  <a:srgbClr val="FF0000"/>
                </a:solidFill>
                <a:effectLst/>
                <a:uLnTx/>
                <a:uFillTx/>
                <a:latin typeface="宋体" panose="02010600030101010101" pitchFamily="2" charset="-122"/>
                <a:ea typeface="+mn-ea"/>
                <a:sym typeface="+mn-ea"/>
              </a:rPr>
              <a:t>国际储备概念</a:t>
            </a:r>
            <a:endParaRPr lang="zh-CN" altLang="en-US" sz="2800" b="1" kern="0" noProof="0" dirty="0">
              <a:ln>
                <a:noFill/>
              </a:ln>
              <a:solidFill>
                <a:srgbClr val="FF0000"/>
              </a:solidFill>
              <a:effectLst/>
              <a:uLnTx/>
              <a:uFillTx/>
              <a:latin typeface="宋体" panose="02010600030101010101" pitchFamily="2" charset="-122"/>
              <a:ea typeface="+mn-ea"/>
              <a:cs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blinds(horizontal)">
                                      <p:cBhvr>
                                        <p:cTn id="17" dur="5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 grpId="0" animBg="1"/>
      <p:bldP spid="2"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idx="1"/>
          </p:nvPr>
        </p:nvSpPr>
        <p:spPr>
          <a:xfrm>
            <a:off x="365125" y="285750"/>
            <a:ext cx="8027035" cy="451548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通常用对外贸易依存度来反映一国的开放程度，即进出口总额与国民生产总值的比例。</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通常用</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国际储备量与进口额的比值</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来衡量适度国际储备量。美国教授特里芬认为，国际储备量与年进口额的比例应维持在</a:t>
            </a: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40%</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，当它低于</a:t>
            </a: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30%</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时政府应采取调节措施，避免使它低于</a:t>
            </a: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20%</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p:txBody>
      </p:sp>
      <p:sp>
        <p:nvSpPr>
          <p:cNvPr id="7" name="Rectangle 27"/>
          <p:cNvSpPr/>
          <p:nvPr/>
        </p:nvSpPr>
        <p:spPr bwMode="gray">
          <a:xfrm>
            <a:off x="381000" y="210185"/>
            <a:ext cx="5963285"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（二）决定适度</a:t>
            </a:r>
            <a:r>
              <a:rPr lang="en-US" altLang="zh-CN" sz="2800" b="1" kern="0" noProof="0" dirty="0">
                <a:ln>
                  <a:noFill/>
                </a:ln>
                <a:solidFill>
                  <a:srgbClr val="FF0000"/>
                </a:solidFill>
                <a:effectLst/>
                <a:uLnTx/>
                <a:uFillTx/>
                <a:latin typeface="宋体" panose="02010600030101010101" pitchFamily="2" charset="-122"/>
                <a:ea typeface="+mn-ea"/>
                <a:sym typeface="+mn-ea"/>
              </a:rPr>
              <a:t>国际储备</a:t>
            </a:r>
            <a:r>
              <a:rPr lang="zh-CN" altLang="en-US" sz="2800" b="1" kern="0" noProof="0" dirty="0">
                <a:ln>
                  <a:noFill/>
                </a:ln>
                <a:solidFill>
                  <a:srgbClr val="FF0000"/>
                </a:solidFill>
                <a:effectLst/>
                <a:uLnTx/>
                <a:uFillTx/>
                <a:latin typeface="宋体" panose="02010600030101010101" pitchFamily="2" charset="-122"/>
                <a:ea typeface="+mn-ea"/>
                <a:sym typeface="+mn-ea"/>
              </a:rPr>
              <a:t>数量的因素</a:t>
            </a:r>
          </a:p>
        </p:txBody>
      </p:sp>
      <p:sp>
        <p:nvSpPr>
          <p:cNvPr id="9" name="圆角矩形 8"/>
          <p:cNvSpPr/>
          <p:nvPr/>
        </p:nvSpPr>
        <p:spPr>
          <a:xfrm>
            <a:off x="304800" y="819785"/>
            <a:ext cx="5681980"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en-US" altLang="zh-CN" sz="2400" b="1" noProof="0">
                <a:ln>
                  <a:noFill/>
                </a:ln>
                <a:solidFill>
                  <a:srgbClr val="FF9900"/>
                </a:solidFill>
                <a:effectLst>
                  <a:outerShdw blurRad="38100" dist="38100" dir="2700000" algn="tl">
                    <a:srgbClr val="000000"/>
                  </a:outerShdw>
                </a:effectLst>
                <a:uLnTx/>
                <a:uFillTx/>
                <a:sym typeface="+mn-ea"/>
              </a:rPr>
              <a:t>1.</a:t>
            </a:r>
            <a:r>
              <a:rPr lang="zh-CN" altLang="en-US" sz="2400" b="1" noProof="0">
                <a:ln>
                  <a:noFill/>
                </a:ln>
                <a:solidFill>
                  <a:srgbClr val="FF9900"/>
                </a:solidFill>
                <a:effectLst>
                  <a:outerShdw blurRad="38100" dist="38100" dir="2700000" algn="tl">
                    <a:srgbClr val="000000"/>
                  </a:outerShdw>
                </a:effectLst>
                <a:uLnTx/>
                <a:uFillTx/>
                <a:sym typeface="+mn-ea"/>
              </a:rPr>
              <a:t>一国经济发展水平及其对外开放程度</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2" name="圆角矩形 1"/>
          <p:cNvSpPr/>
          <p:nvPr/>
        </p:nvSpPr>
        <p:spPr>
          <a:xfrm>
            <a:off x="365125" y="2038985"/>
            <a:ext cx="3957955"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en-US" altLang="zh-CN" sz="2400" b="1" noProof="0">
                <a:ln>
                  <a:noFill/>
                </a:ln>
                <a:solidFill>
                  <a:srgbClr val="FF9900"/>
                </a:solidFill>
                <a:effectLst>
                  <a:outerShdw blurRad="38100" dist="38100" dir="2700000" algn="tl">
                    <a:srgbClr val="000000"/>
                  </a:outerShdw>
                </a:effectLst>
                <a:uLnTx/>
                <a:uFillTx/>
                <a:sym typeface="+mn-ea"/>
              </a:rPr>
              <a:t>2.</a:t>
            </a:r>
            <a:r>
              <a:rPr lang="zh-CN" altLang="en-US" sz="2400" b="1" noProof="0">
                <a:ln>
                  <a:noFill/>
                </a:ln>
                <a:solidFill>
                  <a:srgbClr val="FF9900"/>
                </a:solidFill>
                <a:effectLst>
                  <a:outerShdw blurRad="38100" dist="38100" dir="2700000" algn="tl">
                    <a:srgbClr val="000000"/>
                  </a:outerShdw>
                </a:effectLst>
                <a:uLnTx/>
                <a:uFillTx/>
                <a:sym typeface="+mn-ea"/>
              </a:rPr>
              <a:t>一国对外贸易发展状况</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2339">
                                            <p:txEl>
                                              <p:pRg st="2" end="2"/>
                                            </p:txEl>
                                          </p:spTgt>
                                        </p:tgtEl>
                                        <p:attrNameLst>
                                          <p:attrName>style.visibility</p:attrName>
                                        </p:attrNameLst>
                                      </p:cBhvr>
                                      <p:to>
                                        <p:strVal val="visible"/>
                                      </p:to>
                                    </p:set>
                                    <p:animEffect transition="in" filter="blinds(horizontal)">
                                      <p:cBhvr>
                                        <p:cTn id="17" dur="500"/>
                                        <p:tgtEl>
                                          <p:spTgt spid="142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142339">
                                            <p:txEl>
                                              <p:pRg st="4" end="4"/>
                                            </p:txEl>
                                          </p:spTgt>
                                        </p:tgtEl>
                                        <p:attrNameLst>
                                          <p:attrName>style.visibility</p:attrName>
                                        </p:attrNameLst>
                                      </p:cBhvr>
                                      <p:to>
                                        <p:strVal val="visible"/>
                                      </p:to>
                                    </p:set>
                                    <p:anim calcmode="lin" valueType="num">
                                      <p:cBhvr additive="base">
                                        <p:cTn id="27" dur="500"/>
                                        <p:tgtEl>
                                          <p:spTgt spid="142339">
                                            <p:txEl>
                                              <p:pRg st="4" end="4"/>
                                            </p:txEl>
                                          </p:spTgt>
                                        </p:tgtEl>
                                        <p:attrNameLst>
                                          <p:attrName>ppt_y</p:attrName>
                                        </p:attrNameLst>
                                      </p:cBhvr>
                                      <p:tavLst>
                                        <p:tav tm="0">
                                          <p:val>
                                            <p:strVal val="#ppt_y+#ppt_h*1.125000"/>
                                          </p:val>
                                        </p:tav>
                                        <p:tav tm="100000">
                                          <p:val>
                                            <p:strVal val="#ppt_y"/>
                                          </p:val>
                                        </p:tav>
                                      </p:tavLst>
                                    </p:anim>
                                    <p:animEffect transition="in" filter="wipe(up)">
                                      <p:cBhvr>
                                        <p:cTn id="28" dur="500"/>
                                        <p:tgtEl>
                                          <p:spTgt spid="1423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2" grpId="0" animBg="1"/>
      <p:bldP spid="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3"/>
          <p:cNvSpPr>
            <a:spLocks noGrp="1" noChangeArrowheads="1"/>
          </p:cNvSpPr>
          <p:nvPr>
            <p:ph idx="1"/>
          </p:nvPr>
        </p:nvSpPr>
        <p:spPr>
          <a:xfrm>
            <a:off x="379730" y="514350"/>
            <a:ext cx="8096250" cy="408432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通常用</a:t>
            </a:r>
            <a:r>
              <a:rPr kumimoji="0" lang="zh-CN" altLang="en-US"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国际储备量与外债总额的比值</a:t>
            </a:r>
            <a:r>
              <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衡量适度国际储备量。该比值一般不应低于</a:t>
            </a:r>
            <a:r>
              <a:rPr kumimoji="0" lang="en-US" altLang="zh-CN"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100%</a:t>
            </a:r>
            <a:r>
              <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。许多发展中国家国际储备不足，并引发</a:t>
            </a:r>
            <a:r>
              <a:rPr kumimoji="0" lang="en-US" altLang="zh-CN"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20</a:t>
            </a:r>
            <a:r>
              <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世纪</a:t>
            </a:r>
            <a:r>
              <a:rPr kumimoji="0" lang="en-US" altLang="zh-CN"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80</a:t>
            </a:r>
            <a:r>
              <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年代的国际债务危机。</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lang="zh-CN" altLang="en-US" noProof="0">
              <a:ln>
                <a:noFill/>
              </a:ln>
              <a:uLnTx/>
              <a:uFillTx/>
              <a:sym typeface="+mn-ea"/>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lang="zh-CN" altLang="en-US" noProof="0">
              <a:ln>
                <a:noFill/>
              </a:ln>
              <a:uLnTx/>
              <a:uFillTx/>
              <a:sym typeface="+mn-ea"/>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lang="zh-CN" altLang="en-US" noProof="0">
                <a:ln>
                  <a:noFill/>
                </a:ln>
                <a:uLnTx/>
                <a:uFillTx/>
                <a:sym typeface="+mn-ea"/>
              </a:rPr>
              <a:t>    </a:t>
            </a:r>
            <a:r>
              <a:rPr lang="zh-CN" altLang="en-US" b="1" noProof="0">
                <a:ln>
                  <a:noFill/>
                </a:ln>
                <a:uLnTx/>
                <a:uFillTx/>
                <a:sym typeface="+mn-ea"/>
              </a:rPr>
              <a:t>一国实行外汇管制或贸易管制的程度</a:t>
            </a:r>
            <a:r>
              <a:rPr lang="zh-CN" altLang="en-US" b="1" noProof="0">
                <a:ln>
                  <a:noFill/>
                </a:ln>
                <a:solidFill>
                  <a:srgbClr val="FF9900"/>
                </a:solidFill>
                <a:uLnTx/>
                <a:uFillTx/>
                <a:sym typeface="+mn-ea"/>
              </a:rPr>
              <a:t>越高</a:t>
            </a:r>
            <a:r>
              <a:rPr lang="zh-CN" altLang="en-US" b="1" noProof="0">
                <a:ln>
                  <a:noFill/>
                </a:ln>
                <a:uLnTx/>
                <a:uFillTx/>
                <a:sym typeface="+mn-ea"/>
              </a:rPr>
              <a:t>，它越有可能避免动用国际储备来平衡国际收支，从而它可以相应的</a:t>
            </a:r>
            <a:r>
              <a:rPr lang="zh-CN" altLang="en-US" b="1" noProof="0">
                <a:ln>
                  <a:noFill/>
                </a:ln>
                <a:solidFill>
                  <a:srgbClr val="FF9900"/>
                </a:solidFill>
                <a:uLnTx/>
                <a:uFillTx/>
                <a:sym typeface="+mn-ea"/>
              </a:rPr>
              <a:t>减少</a:t>
            </a:r>
            <a:r>
              <a:rPr lang="zh-CN" altLang="en-US" b="1" noProof="0">
                <a:ln>
                  <a:noFill/>
                </a:ln>
                <a:uLnTx/>
                <a:uFillTx/>
                <a:sym typeface="+mn-ea"/>
              </a:rPr>
              <a:t>国际储备量。</a:t>
            </a:r>
            <a:endPar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 name="圆角矩形 1"/>
          <p:cNvSpPr/>
          <p:nvPr/>
        </p:nvSpPr>
        <p:spPr>
          <a:xfrm>
            <a:off x="304800" y="438785"/>
            <a:ext cx="3957955"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en-US" altLang="zh-CN" sz="2400" noProof="0">
                <a:ln>
                  <a:noFill/>
                </a:ln>
                <a:solidFill>
                  <a:srgbClr val="FF9900"/>
                </a:solidFill>
                <a:effectLst>
                  <a:outerShdw blurRad="38100" dist="38100" dir="2700000" algn="tl">
                    <a:srgbClr val="000000"/>
                  </a:outerShdw>
                </a:effectLst>
                <a:uLnTx/>
                <a:uFillTx/>
                <a:sym typeface="+mn-ea"/>
              </a:rPr>
              <a:t>3.</a:t>
            </a:r>
            <a:r>
              <a:rPr lang="zh-CN" altLang="en-US" sz="2400" b="1" noProof="0">
                <a:ln>
                  <a:noFill/>
                </a:ln>
                <a:solidFill>
                  <a:srgbClr val="FF9900"/>
                </a:solidFill>
                <a:effectLst>
                  <a:outerShdw blurRad="38100" dist="38100" dir="2700000" algn="tl">
                    <a:srgbClr val="000000"/>
                  </a:outerShdw>
                </a:effectLst>
                <a:uLnTx/>
                <a:uFillTx/>
                <a:sym typeface="+mn-ea"/>
              </a:rPr>
              <a:t>该国利用外资的状况</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3" name="圆角矩形 2"/>
          <p:cNvSpPr/>
          <p:nvPr/>
        </p:nvSpPr>
        <p:spPr>
          <a:xfrm>
            <a:off x="381000" y="2496185"/>
            <a:ext cx="6003925"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en-US" altLang="zh-CN" sz="2400" b="1" noProof="0">
                <a:ln>
                  <a:noFill/>
                </a:ln>
                <a:solidFill>
                  <a:srgbClr val="FF9900"/>
                </a:solidFill>
                <a:effectLst>
                  <a:outerShdw blurRad="38100" dist="38100" dir="2700000" algn="tl">
                    <a:srgbClr val="000000"/>
                  </a:outerShdw>
                </a:effectLst>
                <a:uLnTx/>
                <a:uFillTx/>
                <a:sym typeface="+mn-ea"/>
              </a:rPr>
              <a:t>4.一国对国际收支进行直接管制的程度</a:t>
            </a:r>
            <a:endParaRPr lang="en-US" altLang="zh-CN" sz="2400" b="1" strike="noStrike" noProof="0">
              <a:ln>
                <a:noFill/>
              </a:ln>
              <a:solidFill>
                <a:srgbClr val="FF9900"/>
              </a:solidFill>
              <a:effectLst>
                <a:outerShdw blurRad="38100" dist="38100" dir="2700000" algn="tl">
                  <a:srgbClr val="000000"/>
                </a:outerShdw>
              </a:effectLst>
              <a:uLnTx/>
              <a:uFillTx/>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43363">
                                            <p:txEl>
                                              <p:pRg st="1" end="1"/>
                                            </p:txEl>
                                          </p:spTgt>
                                        </p:tgtEl>
                                        <p:attrNameLst>
                                          <p:attrName>style.visibility</p:attrName>
                                        </p:attrNameLst>
                                      </p:cBhvr>
                                      <p:to>
                                        <p:strVal val="visible"/>
                                      </p:to>
                                    </p:set>
                                    <p:animEffect transition="in" filter="blinds(horizontal)">
                                      <p:cBhvr>
                                        <p:cTn id="13" dur="500"/>
                                        <p:tgtEl>
                                          <p:spTgt spid="14336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ox(in)">
                                      <p:cBhvr>
                                        <p:cTn id="18" dur="2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43363">
                                            <p:txEl>
                                              <p:pRg st="4" end="4"/>
                                            </p:txEl>
                                          </p:spTgt>
                                        </p:tgtEl>
                                        <p:attrNameLst>
                                          <p:attrName>style.visibility</p:attrName>
                                        </p:attrNameLst>
                                      </p:cBhvr>
                                      <p:to>
                                        <p:strVal val="visible"/>
                                      </p:to>
                                    </p:set>
                                    <p:animEffect transition="in" filter="box(in)">
                                      <p:cBhvr>
                                        <p:cTn id="23" dur="2000"/>
                                        <p:tgtEl>
                                          <p:spTgt spid="1433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3"/>
          <p:cNvSpPr>
            <a:spLocks noGrp="1" noChangeArrowheads="1"/>
          </p:cNvSpPr>
          <p:nvPr>
            <p:ph idx="1"/>
          </p:nvPr>
        </p:nvSpPr>
        <p:spPr>
          <a:xfrm>
            <a:off x="762000" y="628650"/>
            <a:ext cx="8061325" cy="397002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储备货币国家可以直接用本国货币偿付国际债务，所以其适度国际储备量的标准</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较低</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lang="zh-CN" altLang="en-US" noProof="0">
                <a:ln>
                  <a:noFill/>
                </a:ln>
                <a:uLnTx/>
                <a:uFillTx/>
                <a:sym typeface="+mn-ea"/>
              </a:rPr>
              <a:t>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lang="zh-CN" altLang="en-US" noProof="0">
              <a:ln>
                <a:noFill/>
              </a:ln>
              <a:uLnTx/>
              <a:uFillTx/>
              <a:sym typeface="+mn-ea"/>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lang="zh-CN" altLang="en-US" noProof="0">
                <a:ln>
                  <a:noFill/>
                </a:ln>
                <a:uLnTx/>
                <a:uFillTx/>
                <a:sym typeface="+mn-ea"/>
              </a:rPr>
              <a:t>  </a:t>
            </a:r>
            <a:r>
              <a:rPr lang="zh-CN" altLang="en-US" b="1" noProof="0">
                <a:ln>
                  <a:noFill/>
                </a:ln>
                <a:uLnTx/>
                <a:uFillTx/>
                <a:sym typeface="+mn-ea"/>
              </a:rPr>
              <a:t>包括获取外国政府和国际金融组织贷款能力、获取外国商业银行贷款的能力和在国际债券市场上的融资能力。一国借用国外资金的</a:t>
            </a:r>
            <a:r>
              <a:rPr lang="zh-CN" altLang="en-US" b="1" noProof="0">
                <a:ln>
                  <a:noFill/>
                </a:ln>
                <a:solidFill>
                  <a:srgbClr val="FF9900"/>
                </a:solidFill>
                <a:uLnTx/>
                <a:uFillTx/>
                <a:sym typeface="+mn-ea"/>
              </a:rPr>
              <a:t>能力越强，</a:t>
            </a:r>
            <a:r>
              <a:rPr lang="zh-CN" altLang="en-US" b="1" noProof="0">
                <a:ln>
                  <a:noFill/>
                </a:ln>
                <a:uLnTx/>
                <a:uFillTx/>
                <a:sym typeface="+mn-ea"/>
              </a:rPr>
              <a:t>越有可能通过借款进行对外支付，从而可以持有</a:t>
            </a:r>
            <a:r>
              <a:rPr lang="zh-CN" altLang="en-US" b="1" noProof="0">
                <a:ln>
                  <a:noFill/>
                </a:ln>
                <a:solidFill>
                  <a:srgbClr val="FF9900"/>
                </a:solidFill>
                <a:uLnTx/>
                <a:uFillTx/>
                <a:sym typeface="+mn-ea"/>
              </a:rPr>
              <a:t>较少</a:t>
            </a:r>
            <a:r>
              <a:rPr lang="zh-CN" altLang="en-US" b="1" noProof="0">
                <a:ln>
                  <a:noFill/>
                </a:ln>
                <a:uLnTx/>
                <a:uFillTx/>
                <a:sym typeface="+mn-ea"/>
              </a:rPr>
              <a:t>的国际储备资产。</a:t>
            </a:r>
            <a:endPar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 name="圆角矩形 1"/>
          <p:cNvSpPr/>
          <p:nvPr/>
        </p:nvSpPr>
        <p:spPr>
          <a:xfrm>
            <a:off x="533400" y="438785"/>
            <a:ext cx="5580380"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en-US" altLang="zh-CN" sz="2400" b="1" noProof="0">
                <a:ln>
                  <a:noFill/>
                </a:ln>
                <a:solidFill>
                  <a:schemeClr val="tx1"/>
                </a:solidFill>
                <a:effectLst>
                  <a:outerShdw blurRad="38100" dist="38100" dir="2700000" algn="tl">
                    <a:srgbClr val="000000"/>
                  </a:outerShdw>
                </a:effectLst>
                <a:uLnTx/>
                <a:uFillTx/>
                <a:sym typeface="+mn-ea"/>
              </a:rPr>
              <a:t>5.</a:t>
            </a:r>
            <a:r>
              <a:rPr lang="zh-CN" altLang="en-US" sz="2400" b="1" noProof="0">
                <a:ln>
                  <a:noFill/>
                </a:ln>
                <a:solidFill>
                  <a:schemeClr val="tx1"/>
                </a:solidFill>
                <a:effectLst>
                  <a:outerShdw blurRad="38100" dist="38100" dir="2700000" algn="tl">
                    <a:srgbClr val="000000"/>
                  </a:outerShdw>
                </a:effectLst>
                <a:uLnTx/>
                <a:uFillTx/>
                <a:sym typeface="+mn-ea"/>
              </a:rPr>
              <a:t>该国货币在国际储备资产中的地位</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5" name="圆角矩形 4"/>
          <p:cNvSpPr/>
          <p:nvPr/>
        </p:nvSpPr>
        <p:spPr>
          <a:xfrm>
            <a:off x="457200" y="2191385"/>
            <a:ext cx="5704840"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buClrTx/>
              <a:buSzTx/>
              <a:buFontTx/>
            </a:pPr>
            <a:r>
              <a:rPr lang="en-US" altLang="zh-CN" sz="2400" b="1" noProof="0">
                <a:ln>
                  <a:noFill/>
                </a:ln>
                <a:uLnTx/>
                <a:uFillTx/>
                <a:sym typeface="+mn-ea"/>
              </a:rPr>
              <a:t>  6.</a:t>
            </a:r>
            <a:r>
              <a:rPr lang="zh-CN" altLang="en-US" sz="2400" b="1" noProof="0">
                <a:ln>
                  <a:noFill/>
                </a:ln>
                <a:uLnTx/>
                <a:uFillTx/>
                <a:sym typeface="+mn-ea"/>
              </a:rPr>
              <a:t>该国借用国外资金的能力</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5411">
                                            <p:txEl>
                                              <p:pRg st="1" end="1"/>
                                            </p:txEl>
                                          </p:spTgt>
                                        </p:tgtEl>
                                        <p:attrNameLst>
                                          <p:attrName>style.visibility</p:attrName>
                                        </p:attrNameLst>
                                      </p:cBhvr>
                                      <p:to>
                                        <p:strVal val="visible"/>
                                      </p:to>
                                    </p:set>
                                    <p:animEffect transition="in" filter="box(in)">
                                      <p:cBhvr>
                                        <p:cTn id="12" dur="2000"/>
                                        <p:tgtEl>
                                          <p:spTgt spid="145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5411">
                                            <p:txEl>
                                              <p:pRg st="4" end="4"/>
                                            </p:txEl>
                                          </p:spTgt>
                                        </p:tgtEl>
                                        <p:attrNameLst>
                                          <p:attrName>style.visibility</p:attrName>
                                        </p:attrNameLst>
                                      </p:cBhvr>
                                      <p:to>
                                        <p:strVal val="visible"/>
                                      </p:to>
                                    </p:set>
                                    <p:animEffect transition="in" filter="blinds(horizontal)">
                                      <p:cBhvr>
                                        <p:cTn id="22" dur="500"/>
                                        <p:tgtEl>
                                          <p:spTgt spid="1454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3"/>
          <p:cNvSpPr>
            <a:spLocks noGrp="1" noChangeArrowheads="1"/>
          </p:cNvSpPr>
          <p:nvPr>
            <p:ph idx="1"/>
          </p:nvPr>
        </p:nvSpPr>
        <p:spPr>
          <a:xfrm>
            <a:off x="383540" y="358140"/>
            <a:ext cx="8077835" cy="442722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如果一国选择</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弹性较大</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的汇率制度，那么它可以利用汇率自发调节国际收支的职能来适当</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减少</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国际储备的数量。如果一国实行严格</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稳定</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本币汇率的汇率政策，那么其中央银行就需要拥有</a:t>
            </a: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较多</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的国际储备资产作为干预外汇市场的物质基础。</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lang="zh-CN" altLang="en-US" noProof="0">
              <a:ln>
                <a:noFill/>
              </a:ln>
              <a:uLnTx/>
              <a:uFillTx/>
              <a:sym typeface="+mn-ea"/>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lang="zh-CN" altLang="en-US" noProof="0">
                <a:ln>
                  <a:noFill/>
                </a:ln>
                <a:uLnTx/>
                <a:uFillTx/>
                <a:sym typeface="+mn-ea"/>
              </a:rPr>
              <a:t>       </a:t>
            </a:r>
            <a:r>
              <a:rPr lang="zh-CN" altLang="en-US" b="1" noProof="0">
                <a:ln>
                  <a:noFill/>
                </a:ln>
                <a:uLnTx/>
                <a:uFillTx/>
                <a:sym typeface="+mn-ea"/>
              </a:rPr>
              <a:t>如果一国以</a:t>
            </a:r>
            <a:r>
              <a:rPr lang="zh-CN" altLang="en-US" b="1" noProof="0">
                <a:ln>
                  <a:noFill/>
                </a:ln>
                <a:solidFill>
                  <a:srgbClr val="FF9900"/>
                </a:solidFill>
                <a:uLnTx/>
                <a:uFillTx/>
                <a:sym typeface="+mn-ea"/>
              </a:rPr>
              <a:t>高速增长</a:t>
            </a:r>
            <a:r>
              <a:rPr lang="zh-CN" altLang="en-US" b="1" noProof="0">
                <a:ln>
                  <a:noFill/>
                </a:ln>
                <a:uLnTx/>
                <a:uFillTx/>
                <a:sym typeface="+mn-ea"/>
              </a:rPr>
              <a:t>作为首要经济目标，那么它为了应付大量的进口需要必须拥有</a:t>
            </a:r>
            <a:r>
              <a:rPr lang="zh-CN" altLang="en-US" b="1" noProof="0">
                <a:ln>
                  <a:noFill/>
                </a:ln>
                <a:solidFill>
                  <a:srgbClr val="FF9900"/>
                </a:solidFill>
                <a:uLnTx/>
                <a:uFillTx/>
                <a:sym typeface="+mn-ea"/>
              </a:rPr>
              <a:t>较多</a:t>
            </a:r>
            <a:r>
              <a:rPr lang="zh-CN" altLang="en-US" b="1" noProof="0">
                <a:ln>
                  <a:noFill/>
                </a:ln>
                <a:uLnTx/>
                <a:uFillTx/>
                <a:sym typeface="+mn-ea"/>
              </a:rPr>
              <a:t>的国际储备。如果一国以</a:t>
            </a:r>
            <a:r>
              <a:rPr lang="zh-CN" altLang="en-US" b="1" noProof="0">
                <a:ln>
                  <a:noFill/>
                </a:ln>
                <a:solidFill>
                  <a:srgbClr val="FF9900"/>
                </a:solidFill>
                <a:uLnTx/>
                <a:uFillTx/>
                <a:sym typeface="+mn-ea"/>
              </a:rPr>
              <a:t>降低通货膨胀率</a:t>
            </a:r>
            <a:r>
              <a:rPr lang="zh-CN" altLang="en-US" b="1" noProof="0">
                <a:ln>
                  <a:noFill/>
                </a:ln>
                <a:uLnTx/>
                <a:uFillTx/>
                <a:sym typeface="+mn-ea"/>
              </a:rPr>
              <a:t>为首要经济目标而推行紧缩货币政策，那么国内需求的减少和高利率吸引的外资流入可以相应的</a:t>
            </a:r>
            <a:r>
              <a:rPr lang="zh-CN" altLang="en-US" b="1" noProof="0">
                <a:ln>
                  <a:noFill/>
                </a:ln>
                <a:solidFill>
                  <a:srgbClr val="FF9900"/>
                </a:solidFill>
                <a:uLnTx/>
                <a:uFillTx/>
                <a:sym typeface="+mn-ea"/>
              </a:rPr>
              <a:t>减少</a:t>
            </a:r>
            <a:r>
              <a:rPr lang="zh-CN" altLang="en-US" b="1" noProof="0">
                <a:ln>
                  <a:noFill/>
                </a:ln>
                <a:uLnTx/>
                <a:uFillTx/>
                <a:sym typeface="+mn-ea"/>
              </a:rPr>
              <a:t>该国对储备资产的需求。</a:t>
            </a: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120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p:txBody>
      </p:sp>
      <p:sp>
        <p:nvSpPr>
          <p:cNvPr id="2" name="圆角矩形 1"/>
          <p:cNvSpPr/>
          <p:nvPr/>
        </p:nvSpPr>
        <p:spPr>
          <a:xfrm>
            <a:off x="304800" y="286385"/>
            <a:ext cx="5580380"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en-US" altLang="zh-CN" sz="2400" b="1" noProof="0">
                <a:ln>
                  <a:noFill/>
                </a:ln>
                <a:solidFill>
                  <a:schemeClr val="tx1"/>
                </a:solidFill>
                <a:effectLst>
                  <a:outerShdw blurRad="38100" dist="38100" dir="2700000" algn="tl">
                    <a:srgbClr val="000000"/>
                  </a:outerShdw>
                </a:effectLst>
                <a:uLnTx/>
                <a:uFillTx/>
                <a:sym typeface="+mn-ea"/>
              </a:rPr>
              <a:t>7.</a:t>
            </a:r>
            <a:r>
              <a:rPr lang="zh-CN" altLang="en-US" sz="2400" b="1" noProof="0">
                <a:ln>
                  <a:noFill/>
                </a:ln>
                <a:solidFill>
                  <a:schemeClr val="tx1"/>
                </a:solidFill>
                <a:effectLst>
                  <a:outerShdw blurRad="38100" dist="38100" dir="2700000" algn="tl">
                    <a:srgbClr val="000000"/>
                  </a:outerShdw>
                </a:effectLst>
                <a:uLnTx/>
                <a:uFillTx/>
                <a:sym typeface="+mn-ea"/>
              </a:rPr>
              <a:t>该国选择的汇率制度和汇率政策</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5" name="圆角矩形 4"/>
          <p:cNvSpPr/>
          <p:nvPr/>
        </p:nvSpPr>
        <p:spPr>
          <a:xfrm>
            <a:off x="383540" y="2724785"/>
            <a:ext cx="5704840"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lang="en-US" altLang="zh-CN" sz="2400" b="1" noProof="0">
                <a:ln>
                  <a:noFill/>
                </a:ln>
                <a:uLnTx/>
                <a:uFillTx/>
                <a:sym typeface="+mn-ea"/>
              </a:rPr>
              <a:t> 8.</a:t>
            </a:r>
            <a:r>
              <a:rPr lang="zh-CN" altLang="en-US" sz="2400" b="1" noProof="0">
                <a:ln>
                  <a:noFill/>
                </a:ln>
                <a:uLnTx/>
                <a:uFillTx/>
                <a:sym typeface="+mn-ea"/>
              </a:rPr>
              <a:t>一国在特定时期的经济发展目标</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7459">
                                            <p:txEl>
                                              <p:pRg st="1" end="1"/>
                                            </p:txEl>
                                          </p:spTgt>
                                        </p:tgtEl>
                                        <p:attrNameLst>
                                          <p:attrName>style.visibility</p:attrName>
                                        </p:attrNameLst>
                                      </p:cBhvr>
                                      <p:to>
                                        <p:strVal val="visible"/>
                                      </p:to>
                                    </p:set>
                                    <p:animEffect transition="in" filter="blinds(horizontal)">
                                      <p:cBhvr>
                                        <p:cTn id="12" dur="500"/>
                                        <p:tgtEl>
                                          <p:spTgt spid="1474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47459">
                                            <p:txEl>
                                              <p:pRg st="3" end="3"/>
                                            </p:txEl>
                                          </p:spTgt>
                                        </p:tgtEl>
                                        <p:attrNameLst>
                                          <p:attrName>style.visibility</p:attrName>
                                        </p:attrNameLst>
                                      </p:cBhvr>
                                      <p:to>
                                        <p:strVal val="visible"/>
                                      </p:to>
                                    </p:set>
                                    <p:anim calcmode="lin" valueType="num">
                                      <p:cBhvr additive="base">
                                        <p:cTn id="23" dur="500"/>
                                        <p:tgtEl>
                                          <p:spTgt spid="147459">
                                            <p:txEl>
                                              <p:pRg st="3" end="3"/>
                                            </p:txEl>
                                          </p:spTgt>
                                        </p:tgtEl>
                                        <p:attrNameLst>
                                          <p:attrName>ppt_y</p:attrName>
                                        </p:attrNameLst>
                                      </p:cBhvr>
                                      <p:tavLst>
                                        <p:tav tm="0">
                                          <p:val>
                                            <p:strVal val="#ppt_y+#ppt_h*1.125000"/>
                                          </p:val>
                                        </p:tav>
                                        <p:tav tm="100000">
                                          <p:val>
                                            <p:strVal val="#ppt_y"/>
                                          </p:val>
                                        </p:tav>
                                      </p:tavLst>
                                    </p:anim>
                                    <p:animEffect transition="in" filter="wipe(up)">
                                      <p:cBhvr>
                                        <p:cTn id="24" dur="500"/>
                                        <p:tgtEl>
                                          <p:spTgt spid="1474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3"/>
          <p:cNvSpPr>
            <a:spLocks noGrp="1" noChangeArrowheads="1"/>
          </p:cNvSpPr>
          <p:nvPr>
            <p:ph idx="1"/>
          </p:nvPr>
        </p:nvSpPr>
        <p:spPr>
          <a:xfrm>
            <a:off x="457200" y="438785"/>
            <a:ext cx="8288655" cy="4629785"/>
          </a:xfrm>
        </p:spPr>
        <p:txBody>
          <a:bodyPr vert="horz" wrap="square" lIns="68591" tIns="34295" rIns="68591" bIns="34295"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7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国际储备结构管理又称营运管理，是指一国如何安排和运作其储备资产，以优化结构，发挥最大的效能。</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自</a:t>
            </a: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20</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世纪</a:t>
            </a: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70</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年代以来西方国家采用浮动汇率制，主要储备货币经常发生硬通货与软通货的易位，这使国际储备面临汇率风险。</a:t>
            </a:r>
          </a:p>
        </p:txBody>
      </p:sp>
      <p:sp>
        <p:nvSpPr>
          <p:cNvPr id="7" name="Rectangle 27"/>
          <p:cNvSpPr/>
          <p:nvPr/>
        </p:nvSpPr>
        <p:spPr bwMode="gray">
          <a:xfrm>
            <a:off x="457200" y="210185"/>
            <a:ext cx="419100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五.国际储备结构的管理</a:t>
            </a:r>
          </a:p>
        </p:txBody>
      </p:sp>
      <p:sp>
        <p:nvSpPr>
          <p:cNvPr id="5" name="圆角矩形 4"/>
          <p:cNvSpPr/>
          <p:nvPr/>
        </p:nvSpPr>
        <p:spPr>
          <a:xfrm>
            <a:off x="457200" y="2877185"/>
            <a:ext cx="2125345"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lang="en-US" altLang="zh-CN" sz="2400" b="1" noProof="0">
                <a:ln>
                  <a:noFill/>
                </a:ln>
                <a:uLnTx/>
                <a:uFillTx/>
                <a:sym typeface="+mn-ea"/>
              </a:rPr>
              <a:t> 1.汇率风险</a:t>
            </a:r>
            <a:endParaRPr lang="en-US" altLang="zh-CN" sz="2400" b="1" strike="noStrike" noProof="0">
              <a:ln>
                <a:noFill/>
              </a:ln>
              <a:uLnTx/>
              <a:uFillTx/>
              <a:sym typeface="+mn-ea"/>
            </a:endParaRPr>
          </a:p>
        </p:txBody>
      </p:sp>
      <p:sp>
        <p:nvSpPr>
          <p:cNvPr id="4" name="圆角矩形 3"/>
          <p:cNvSpPr/>
          <p:nvPr/>
        </p:nvSpPr>
        <p:spPr>
          <a:xfrm>
            <a:off x="533400" y="743585"/>
            <a:ext cx="2141220"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（一）含义</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
        <p:nvSpPr>
          <p:cNvPr id="2" name="圆角矩形 1"/>
          <p:cNvSpPr/>
          <p:nvPr/>
        </p:nvSpPr>
        <p:spPr>
          <a:xfrm>
            <a:off x="390525" y="2038985"/>
            <a:ext cx="5173345"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（二）国际储备结构管理的必要性</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950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49507">
                                            <p:txEl>
                                              <p:pRg st="5" end="5"/>
                                            </p:txEl>
                                          </p:spTgt>
                                        </p:tgtEl>
                                        <p:attrNameLst>
                                          <p:attrName>style.visibility</p:attrName>
                                        </p:attrNameLst>
                                      </p:cBhvr>
                                      <p:to>
                                        <p:strVal val="visible"/>
                                      </p:to>
                                    </p:set>
                                    <p:anim calcmode="lin" valueType="num">
                                      <p:cBhvr additive="base">
                                        <p:cTn id="31" dur="500"/>
                                        <p:tgtEl>
                                          <p:spTgt spid="149507">
                                            <p:txEl>
                                              <p:pRg st="5" end="5"/>
                                            </p:txEl>
                                          </p:spTgt>
                                        </p:tgtEl>
                                        <p:attrNameLst>
                                          <p:attrName>ppt_y</p:attrName>
                                        </p:attrNameLst>
                                      </p:cBhvr>
                                      <p:tavLst>
                                        <p:tav tm="0">
                                          <p:val>
                                            <p:strVal val="#ppt_y+#ppt_h*1.125000"/>
                                          </p:val>
                                        </p:tav>
                                        <p:tav tm="100000">
                                          <p:val>
                                            <p:strVal val="#ppt_y"/>
                                          </p:val>
                                        </p:tav>
                                      </p:tavLst>
                                    </p:anim>
                                    <p:animEffect transition="in" filter="wipe(up)">
                                      <p:cBhvr>
                                        <p:cTn id="32" dur="500"/>
                                        <p:tgtEl>
                                          <p:spTgt spid="1495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5" grpId="0" animBg="1"/>
      <p:bldP spid="5" grpId="1" animBg="1"/>
      <p:bldP spid="4" grpId="0" animBg="1"/>
      <p:bldP spid="4" grpId="1" animBg="1"/>
      <p:bldP spid="2" grpId="0" animBg="1"/>
      <p:bldP spid="2"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3"/>
          <p:cNvSpPr>
            <a:spLocks noGrp="1" noChangeArrowheads="1"/>
          </p:cNvSpPr>
          <p:nvPr>
            <p:ph idx="1"/>
          </p:nvPr>
        </p:nvSpPr>
        <p:spPr>
          <a:xfrm>
            <a:off x="457200" y="209550"/>
            <a:ext cx="8214360" cy="440309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当代国际金融市场动荡不定，如利率有时大起大落。如果一国选择利率低的货币作为储备资产，那么其国际储备收益率就会较低。为提高储备的盈利性，各国需要及时调整其储备资产结构。</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lang="zh-CN" altLang="en-US" noProof="0">
                <a:ln>
                  <a:noFill/>
                </a:ln>
                <a:uLnTx/>
                <a:uFillTx/>
                <a:sym typeface="+mn-ea"/>
              </a:rPr>
              <a:t>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a:pPr>
            <a:r>
              <a:rPr lang="zh-CN" altLang="en-US" b="1" noProof="0">
                <a:ln>
                  <a:noFill/>
                </a:ln>
                <a:uLnTx/>
                <a:uFillTx/>
                <a:sym typeface="+mn-ea"/>
              </a:rPr>
              <a:t>在通货膨胀恶性发展时期，一国持有较多的黄金储备可以确保储备的价值，或通过金价上涨而获利。但是，由于黄金不像其他储备那样可以用于投资并获取利息，所以当金价稳定或金价下跌时，持有黄金储备会蒙受营利性或价值上的损失。</a:t>
            </a:r>
            <a:endPar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5" name="圆角矩形 4"/>
          <p:cNvSpPr/>
          <p:nvPr/>
        </p:nvSpPr>
        <p:spPr>
          <a:xfrm>
            <a:off x="685800" y="2176145"/>
            <a:ext cx="4754245"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l" defTabSz="914400" rtl="0" eaLnBrk="1" fontAlgn="base" latinLnBrk="0" hangingPunct="1">
              <a:lnSpc>
                <a:spcPct val="100000"/>
              </a:lnSpc>
              <a:spcBef>
                <a:spcPct val="20000"/>
              </a:spcBef>
              <a:buClr>
                <a:schemeClr val="hlink"/>
              </a:buClr>
              <a:buSzPct val="60000"/>
              <a:buFont typeface="Wingdings" panose="05000000000000000000" pitchFamily="2" charset="2"/>
              <a:defRPr/>
            </a:pPr>
            <a:r>
              <a:rPr lang="en-US" altLang="zh-CN" sz="2400" b="1" noProof="0">
                <a:ln>
                  <a:noFill/>
                </a:ln>
                <a:uLnTx/>
                <a:uFillTx/>
                <a:sym typeface="+mn-ea"/>
              </a:rPr>
              <a:t> 3.世界黄金市场价格频繁波动</a:t>
            </a:r>
            <a:endParaRPr lang="en-US" altLang="zh-CN" sz="2400" b="1" strike="noStrike" noProof="0">
              <a:ln>
                <a:noFill/>
              </a:ln>
              <a:uLnTx/>
              <a:uFillTx/>
              <a:sym typeface="+mn-ea"/>
            </a:endParaRPr>
          </a:p>
        </p:txBody>
      </p:sp>
      <p:sp>
        <p:nvSpPr>
          <p:cNvPr id="2" name="圆角矩形 1"/>
          <p:cNvSpPr/>
          <p:nvPr/>
        </p:nvSpPr>
        <p:spPr>
          <a:xfrm>
            <a:off x="609600" y="209550"/>
            <a:ext cx="2009775"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90000"/>
              </a:lnSpc>
              <a:spcBef>
                <a:spcPct val="20000"/>
              </a:spcBef>
              <a:buClr>
                <a:schemeClr val="hlink"/>
              </a:buClr>
              <a:buSzPct val="60000"/>
              <a:buFont typeface="Wingdings" panose="05000000000000000000" pitchFamily="2" charset="2"/>
              <a:buNone/>
              <a:defRPr/>
            </a:pPr>
            <a:r>
              <a:rPr lang="en-US" altLang="zh-CN" sz="2400" b="1" noProof="0">
                <a:ln>
                  <a:noFill/>
                </a:ln>
                <a:uLnTx/>
                <a:uFillTx/>
                <a:sym typeface="+mn-ea"/>
              </a:rPr>
              <a:t>2.利率风险</a:t>
            </a:r>
            <a:endParaRPr lang="en-US" altLang="zh-CN" sz="2400" b="1" strike="noStrike" noProof="0">
              <a:ln>
                <a:noFill/>
              </a:ln>
              <a:uLnTx/>
              <a:uFillTx/>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0531">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150531">
                                            <p:txEl>
                                              <p:pRg st="3" end="3"/>
                                            </p:txEl>
                                          </p:spTgt>
                                        </p:tgtEl>
                                        <p:attrNameLst>
                                          <p:attrName>style.visibility</p:attrName>
                                        </p:attrNameLst>
                                      </p:cBhvr>
                                      <p:to>
                                        <p:strVal val="visible"/>
                                      </p:to>
                                    </p:set>
                                    <p:anim calcmode="lin" valueType="num">
                                      <p:cBhvr additive="base">
                                        <p:cTn id="21" dur="500"/>
                                        <p:tgtEl>
                                          <p:spTgt spid="150531">
                                            <p:txEl>
                                              <p:pRg st="3" end="3"/>
                                            </p:txEl>
                                          </p:spTgt>
                                        </p:tgtEl>
                                        <p:attrNameLst>
                                          <p:attrName>ppt_y</p:attrName>
                                        </p:attrNameLst>
                                      </p:cBhvr>
                                      <p:tavLst>
                                        <p:tav tm="0">
                                          <p:val>
                                            <p:strVal val="#ppt_y+#ppt_h*1.125000"/>
                                          </p:val>
                                        </p:tav>
                                        <p:tav tm="100000">
                                          <p:val>
                                            <p:strVal val="#ppt_y"/>
                                          </p:val>
                                        </p:tav>
                                      </p:tavLst>
                                    </p:anim>
                                    <p:animEffect transition="in" filter="wipe(up)">
                                      <p:cBhvr>
                                        <p:cTn id="22" dur="500"/>
                                        <p:tgtEl>
                                          <p:spTgt spid="150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2" grpId="0" animBg="1"/>
      <p:bldP spid="2"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9" name="Rectangle 3"/>
          <p:cNvSpPr>
            <a:spLocks noGrp="1" noChangeArrowheads="1"/>
          </p:cNvSpPr>
          <p:nvPr>
            <p:ph idx="1"/>
          </p:nvPr>
        </p:nvSpPr>
        <p:spPr>
          <a:xfrm>
            <a:off x="462280" y="171450"/>
            <a:ext cx="8068310" cy="4427220"/>
          </a:xfrm>
        </p:spPr>
        <p:txBody>
          <a:bodyPr vert="horz" wrap="square" lIns="68591" tIns="34295" rIns="68591" bIns="34295"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黄金储备的管理</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储备头寸和特别提款权</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外汇储备的管理</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①争取使储备货币结构与该国在特定时期的对外支付币种结构保持一致。</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②要尽量做好对各种储备货币汇率变动趋势的预测工作。在可能的情况下，应争取选择硬通货作为储备货币，以避免储备货币汇率下降所带来的损失</a:t>
            </a:r>
          </a:p>
        </p:txBody>
      </p:sp>
      <p:sp>
        <p:nvSpPr>
          <p:cNvPr id="7" name="Rectangle 27"/>
          <p:cNvSpPr/>
          <p:nvPr/>
        </p:nvSpPr>
        <p:spPr bwMode="gray">
          <a:xfrm>
            <a:off x="462280" y="286385"/>
            <a:ext cx="4699635"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(三)结构管理的具体内容</a:t>
            </a:r>
          </a:p>
        </p:txBody>
      </p:sp>
      <p:sp>
        <p:nvSpPr>
          <p:cNvPr id="5" name="圆角矩形 4"/>
          <p:cNvSpPr/>
          <p:nvPr/>
        </p:nvSpPr>
        <p:spPr>
          <a:xfrm>
            <a:off x="304800" y="2149475"/>
            <a:ext cx="4119880"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90000"/>
              </a:lnSpc>
              <a:spcBef>
                <a:spcPct val="20000"/>
              </a:spcBef>
              <a:buClr>
                <a:schemeClr val="hlink"/>
              </a:buClr>
              <a:buSzPct val="60000"/>
              <a:buFont typeface="Wingdings" panose="05000000000000000000" pitchFamily="2" charset="2"/>
              <a:buNone/>
              <a:defRPr/>
            </a:pPr>
            <a:r>
              <a:rPr lang="en-US" altLang="zh-CN" sz="2400" b="1" noProof="0">
                <a:ln>
                  <a:noFill/>
                </a:ln>
                <a:uLnTx/>
                <a:uFillTx/>
                <a:sym typeface="+mn-ea"/>
              </a:rPr>
              <a:t> (1)外汇储备的币种选择</a:t>
            </a:r>
            <a:endParaRPr lang="en-US" altLang="zh-CN" sz="2400" b="1" strike="noStrike" noProof="0">
              <a:ln>
                <a:noFill/>
              </a:ln>
              <a:uLnTx/>
              <a:uFillTx/>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152579">
                                            <p:txEl>
                                              <p:pRg st="2" end="2"/>
                                            </p:txEl>
                                          </p:spTgt>
                                        </p:tgtEl>
                                        <p:attrNameLst>
                                          <p:attrName>style.visibility</p:attrName>
                                        </p:attrNameLst>
                                      </p:cBhvr>
                                      <p:to>
                                        <p:strVal val="visible"/>
                                      </p:to>
                                    </p:set>
                                    <p:anim calcmode="lin" valueType="num">
                                      <p:cBhvr additive="base">
                                        <p:cTn id="11" dur="500"/>
                                        <p:tgtEl>
                                          <p:spTgt spid="152579">
                                            <p:txEl>
                                              <p:pRg st="2" end="2"/>
                                            </p:txEl>
                                          </p:spTgt>
                                        </p:tgtEl>
                                        <p:attrNameLst>
                                          <p:attrName>ppt_y</p:attrName>
                                        </p:attrNameLst>
                                      </p:cBhvr>
                                      <p:tavLst>
                                        <p:tav tm="0">
                                          <p:val>
                                            <p:strVal val="#ppt_y+#ppt_h*1.125000"/>
                                          </p:val>
                                        </p:tav>
                                        <p:tav tm="100000">
                                          <p:val>
                                            <p:strVal val="#ppt_y"/>
                                          </p:val>
                                        </p:tav>
                                      </p:tavLst>
                                    </p:anim>
                                    <p:animEffect transition="in" filter="wipe(up)">
                                      <p:cBhvr>
                                        <p:cTn id="12" dur="500"/>
                                        <p:tgtEl>
                                          <p:spTgt spid="152579">
                                            <p:txEl>
                                              <p:pRg st="2" end="2"/>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152579">
                                            <p:txEl>
                                              <p:pRg st="3" end="3"/>
                                            </p:txEl>
                                          </p:spTgt>
                                        </p:tgtEl>
                                        <p:attrNameLst>
                                          <p:attrName>style.visibility</p:attrName>
                                        </p:attrNameLst>
                                      </p:cBhvr>
                                      <p:to>
                                        <p:strVal val="visible"/>
                                      </p:to>
                                    </p:set>
                                    <p:anim calcmode="lin" valueType="num">
                                      <p:cBhvr additive="base">
                                        <p:cTn id="15" dur="500"/>
                                        <p:tgtEl>
                                          <p:spTgt spid="152579">
                                            <p:txEl>
                                              <p:pRg st="3" end="3"/>
                                            </p:txEl>
                                          </p:spTgt>
                                        </p:tgtEl>
                                        <p:attrNameLst>
                                          <p:attrName>ppt_y</p:attrName>
                                        </p:attrNameLst>
                                      </p:cBhvr>
                                      <p:tavLst>
                                        <p:tav tm="0">
                                          <p:val>
                                            <p:strVal val="#ppt_y+#ppt_h*1.125000"/>
                                          </p:val>
                                        </p:tav>
                                        <p:tav tm="100000">
                                          <p:val>
                                            <p:strVal val="#ppt_y"/>
                                          </p:val>
                                        </p:tav>
                                      </p:tavLst>
                                    </p:anim>
                                    <p:animEffect transition="in" filter="wipe(up)">
                                      <p:cBhvr>
                                        <p:cTn id="16" dur="500"/>
                                        <p:tgtEl>
                                          <p:spTgt spid="152579">
                                            <p:txEl>
                                              <p:pRg st="3" end="3"/>
                                            </p:txEl>
                                          </p:spTgt>
                                        </p:tgtEl>
                                      </p:cBhvr>
                                    </p:animEffect>
                                  </p:childTnLst>
                                </p:cTn>
                              </p:par>
                              <p:par>
                                <p:cTn id="17" presetID="12" presetClass="entr" presetSubtype="4" fill="hold" nodeType="withEffect">
                                  <p:stCondLst>
                                    <p:cond delay="0"/>
                                  </p:stCondLst>
                                  <p:childTnLst>
                                    <p:set>
                                      <p:cBhvr>
                                        <p:cTn id="18" dur="1" fill="hold">
                                          <p:stCondLst>
                                            <p:cond delay="0"/>
                                          </p:stCondLst>
                                        </p:cTn>
                                        <p:tgtEl>
                                          <p:spTgt spid="152579">
                                            <p:txEl>
                                              <p:pRg st="4" end="4"/>
                                            </p:txEl>
                                          </p:spTgt>
                                        </p:tgtEl>
                                        <p:attrNameLst>
                                          <p:attrName>style.visibility</p:attrName>
                                        </p:attrNameLst>
                                      </p:cBhvr>
                                      <p:to>
                                        <p:strVal val="visible"/>
                                      </p:to>
                                    </p:set>
                                    <p:anim calcmode="lin" valueType="num">
                                      <p:cBhvr additive="base">
                                        <p:cTn id="19" dur="500"/>
                                        <p:tgtEl>
                                          <p:spTgt spid="152579">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52579">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52579">
                                            <p:txEl>
                                              <p:pRg st="6" end="6"/>
                                            </p:txEl>
                                          </p:spTgt>
                                        </p:tgtEl>
                                        <p:attrNameLst>
                                          <p:attrName>style.visibility</p:attrName>
                                        </p:attrNameLst>
                                      </p:cBhvr>
                                      <p:to>
                                        <p:strVal val="visible"/>
                                      </p:to>
                                    </p:set>
                                    <p:animEffect transition="in" filter="blinds(horizontal)">
                                      <p:cBhvr>
                                        <p:cTn id="30" dur="500"/>
                                        <p:tgtEl>
                                          <p:spTgt spid="152579">
                                            <p:txEl>
                                              <p:pRg st="6" end="6"/>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152579">
                                            <p:txEl>
                                              <p:pRg st="7" end="7"/>
                                            </p:txEl>
                                          </p:spTgt>
                                        </p:tgtEl>
                                        <p:attrNameLst>
                                          <p:attrName>style.visibility</p:attrName>
                                        </p:attrNameLst>
                                      </p:cBhvr>
                                      <p:to>
                                        <p:strVal val="visible"/>
                                      </p:to>
                                    </p:set>
                                    <p:animEffect transition="in" filter="blinds(horizontal)">
                                      <p:cBhvr>
                                        <p:cTn id="33" dur="500"/>
                                        <p:tgtEl>
                                          <p:spTgt spid="1525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5" grpId="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p:cNvSpPr>
            <a:spLocks noGrp="1" noChangeArrowheads="1"/>
          </p:cNvSpPr>
          <p:nvPr>
            <p:ph idx="1"/>
          </p:nvPr>
        </p:nvSpPr>
        <p:spPr>
          <a:xfrm>
            <a:off x="767080" y="285750"/>
            <a:ext cx="7665720" cy="431292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③</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比较各种货币的</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盈利性</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。在其他条件不变时，盈利性可由利率或债券收益率等指标来反映。</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④考虑在外汇市场上为支持本国货币汇率所需要的不同储备货币的种类。</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例如，若某发展中国家将本币汇率钉住美元，那么为稳定本币汇率，它需要持有较多的美元储备。</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8" name="Rectangle 4"/>
          <p:cNvSpPr>
            <a:spLocks noGrp="1" noChangeArrowheads="1"/>
          </p:cNvSpPr>
          <p:nvPr>
            <p:ph idx="1"/>
          </p:nvPr>
        </p:nvSpPr>
        <p:spPr>
          <a:xfrm>
            <a:off x="675005" y="250190"/>
            <a:ext cx="7703185" cy="459041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储备资产有多种形式，如纸币和铸币、活期存款、汇票、本票、短期国库券、中长期政府债券、公司债券和股票等。</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按其流动性和盈利性可分为以下三级：</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一级储备：</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活期存款、短期国库券、商业票据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二级储备：</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中期存款</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三级储备：</a:t>
            </a: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外国政府债券、欧洲债券（长期）</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4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从上而下，盈利性越来越好，但是流动性越来越差。</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5" name="圆角矩形 4"/>
          <p:cNvSpPr/>
          <p:nvPr/>
        </p:nvSpPr>
        <p:spPr>
          <a:xfrm>
            <a:off x="304800" y="250190"/>
            <a:ext cx="4119880" cy="47053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90000"/>
              </a:lnSpc>
              <a:spcBef>
                <a:spcPct val="20000"/>
              </a:spcBef>
              <a:buClr>
                <a:schemeClr val="hlink"/>
              </a:buClr>
              <a:buSzPct val="60000"/>
              <a:buFont typeface="Wingdings" panose="05000000000000000000" pitchFamily="2" charset="2"/>
              <a:buNone/>
              <a:defRPr/>
            </a:pPr>
            <a:r>
              <a:rPr lang="en-US" altLang="zh-CN" sz="2400" b="1" noProof="0">
                <a:ln>
                  <a:noFill/>
                </a:ln>
                <a:uLnTx/>
                <a:uFillTx/>
                <a:sym typeface="+mn-ea"/>
              </a:rPr>
              <a:t> (2)储备资产形式的选择</a:t>
            </a:r>
            <a:endParaRPr lang="en-US" altLang="zh-CN" sz="2400" b="1" strike="noStrike" noProof="0">
              <a:ln>
                <a:noFill/>
              </a:ln>
              <a:uLnTx/>
              <a:uFillTx/>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4628">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462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462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4628">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4628">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462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a:xfrm>
            <a:off x="630555" y="1200785"/>
            <a:ext cx="7893050" cy="352298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endParaRPr kumimoji="0" lang="en-US" altLang="zh-CN"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黄金储备指一国货币当局持有的黄金总额。黄金可分为货币性黄金和非货币性黄金两种。前者可作为国际间流通手段和支付使用的黄金，可偿还债务；后者无以上功能，只能用于民用、工用。黄金储备通常占国际储备的</a:t>
            </a: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4.6%.</a:t>
            </a:r>
          </a:p>
        </p:txBody>
      </p:sp>
      <p:sp>
        <p:nvSpPr>
          <p:cNvPr id="2" name="Rectangle 27"/>
          <p:cNvSpPr/>
          <p:nvPr/>
        </p:nvSpPr>
        <p:spPr bwMode="gray">
          <a:xfrm>
            <a:off x="914400" y="819785"/>
            <a:ext cx="4116705"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sz="2800" b="1" kern="0" noProof="0" dirty="0">
                <a:ln>
                  <a:noFill/>
                </a:ln>
                <a:solidFill>
                  <a:srgbClr val="FF0000"/>
                </a:solidFill>
                <a:effectLst/>
                <a:uLnTx/>
                <a:uFillTx/>
                <a:latin typeface="宋体" panose="02010600030101010101" pitchFamily="2" charset="-122"/>
                <a:ea typeface="+mn-ea"/>
                <a:sym typeface="+mn-ea"/>
              </a:rPr>
              <a:t>二、</a:t>
            </a:r>
            <a:r>
              <a:rPr lang="zh-CN" altLang="en-US" sz="2800" b="1" kern="0" noProof="0" dirty="0">
                <a:ln>
                  <a:noFill/>
                </a:ln>
                <a:solidFill>
                  <a:srgbClr val="FF0000"/>
                </a:solidFill>
                <a:effectLst/>
                <a:uLnTx/>
                <a:uFillTx/>
                <a:latin typeface="宋体" panose="02010600030101010101" pitchFamily="2" charset="-122"/>
                <a:ea typeface="+mn-ea"/>
                <a:sym typeface="+mn-ea"/>
              </a:rPr>
              <a:t>国际储备的四种形式</a:t>
            </a:r>
            <a:endParaRPr lang="zh-CN" altLang="en-US" sz="2800" b="1" kern="0" noProof="0" dirty="0">
              <a:ln>
                <a:noFill/>
              </a:ln>
              <a:solidFill>
                <a:srgbClr val="FF0000"/>
              </a:solidFill>
              <a:effectLst/>
              <a:uLnTx/>
              <a:uFillTx/>
              <a:latin typeface="宋体" panose="02010600030101010101" pitchFamily="2" charset="-122"/>
              <a:ea typeface="+mn-ea"/>
              <a:cs typeface="+mn-ea"/>
              <a:sym typeface="+mn-ea"/>
            </a:endParaRPr>
          </a:p>
        </p:txBody>
      </p:sp>
      <p:sp>
        <p:nvSpPr>
          <p:cNvPr id="3" name="Rectangle 27"/>
          <p:cNvSpPr/>
          <p:nvPr/>
        </p:nvSpPr>
        <p:spPr bwMode="gray">
          <a:xfrm>
            <a:off x="914400" y="1581785"/>
            <a:ext cx="194437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en-US" altLang="zh-CN" sz="2800" b="1" kern="0" noProof="0" dirty="0">
                <a:ln>
                  <a:noFill/>
                </a:ln>
                <a:solidFill>
                  <a:srgbClr val="FF0000"/>
                </a:solidFill>
                <a:effectLst/>
                <a:uLnTx/>
                <a:uFillTx/>
                <a:latin typeface="宋体" panose="02010600030101010101" pitchFamily="2" charset="-122"/>
                <a:ea typeface="+mn-ea"/>
                <a:sym typeface="+mn-ea"/>
              </a:rPr>
              <a:t>1.</a:t>
            </a:r>
            <a:r>
              <a:rPr lang="zh-CN" altLang="en-US" sz="2800" b="1" kern="0" noProof="0" dirty="0">
                <a:ln>
                  <a:noFill/>
                </a:ln>
                <a:solidFill>
                  <a:srgbClr val="FF0000"/>
                </a:solidFill>
                <a:effectLst/>
                <a:uLnTx/>
                <a:uFillTx/>
                <a:latin typeface="宋体" panose="02010600030101010101" pitchFamily="2" charset="-122"/>
                <a:ea typeface="+mn-ea"/>
                <a:sym typeface="+mn-ea"/>
              </a:rPr>
              <a:t>黄金储备</a:t>
            </a:r>
            <a:endParaRPr lang="zh-CN" altLang="en-US" sz="2800" b="1" kern="0" noProof="0" dirty="0">
              <a:ln>
                <a:noFill/>
              </a:ln>
              <a:solidFill>
                <a:srgbClr val="FF0000"/>
              </a:solidFill>
              <a:effectLst/>
              <a:uLnTx/>
              <a:uFillTx/>
              <a:latin typeface="宋体" panose="02010600030101010101" pitchFamily="2" charset="-122"/>
              <a:ea typeface="+mn-ea"/>
              <a:cs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8787">
                                            <p:txEl>
                                              <p:pRg st="2" end="2"/>
                                            </p:txEl>
                                          </p:spTgt>
                                        </p:tgtEl>
                                        <p:attrNameLst>
                                          <p:attrName>style.visibility</p:attrName>
                                        </p:attrNameLst>
                                      </p:cBhvr>
                                      <p:to>
                                        <p:strVal val="visible"/>
                                      </p:to>
                                    </p:set>
                                    <p:animEffect transition="in" filter="wipe(down)">
                                      <p:cBhvr>
                                        <p:cTn id="19" dur="500"/>
                                        <p:tgtEl>
                                          <p:spTgt spid="1187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3"/>
          <p:cNvSpPr>
            <a:spLocks noGrp="1" noChangeArrowheads="1"/>
          </p:cNvSpPr>
          <p:nvPr>
            <p:ph idx="1"/>
          </p:nvPr>
        </p:nvSpPr>
        <p:spPr>
          <a:xfrm>
            <a:off x="685800" y="667385"/>
            <a:ext cx="8081010" cy="4084320"/>
          </a:xfrm>
        </p:spPr>
        <p:txBody>
          <a:bodyPr vert="horz" wrap="square" lIns="68591" tIns="34295" rIns="68591" bIns="34295"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en-US" altLang="zh-CN"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外汇储备即各国货币当局持有的作为储备资产的外汇。其主要形式有</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国外银行存款（凭证）和</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a:t>
            </a:r>
            <a:r>
              <a:rPr kumimoji="0" lang="en-US" altLang="zh-CN"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外国政府债券。</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充当储备货币必须具备</a:t>
            </a: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个具体</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特征</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3" name="Rectangle 27"/>
          <p:cNvSpPr/>
          <p:nvPr/>
        </p:nvSpPr>
        <p:spPr bwMode="gray">
          <a:xfrm>
            <a:off x="762000" y="438785"/>
            <a:ext cx="1944370"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en-US" altLang="zh-CN" sz="2800" b="1" kern="0" noProof="0" dirty="0">
                <a:ln>
                  <a:noFill/>
                </a:ln>
                <a:solidFill>
                  <a:srgbClr val="FF0000"/>
                </a:solidFill>
                <a:effectLst/>
                <a:uLnTx/>
                <a:uFillTx/>
                <a:latin typeface="宋体" panose="02010600030101010101" pitchFamily="2" charset="-122"/>
                <a:ea typeface="+mn-ea"/>
                <a:sym typeface="+mn-ea"/>
              </a:rPr>
              <a:t>2.</a:t>
            </a:r>
            <a:r>
              <a:rPr lang="zh-CN" altLang="en-US" sz="2800" b="1" kern="0" noProof="0" dirty="0">
                <a:ln>
                  <a:noFill/>
                </a:ln>
                <a:solidFill>
                  <a:srgbClr val="FF0000"/>
                </a:solidFill>
                <a:effectLst/>
                <a:uLnTx/>
                <a:uFillTx/>
                <a:latin typeface="宋体" panose="02010600030101010101" pitchFamily="2" charset="-122"/>
                <a:ea typeface="+mn-ea"/>
                <a:sym typeface="+mn-ea"/>
              </a:rPr>
              <a:t>外汇储备</a:t>
            </a:r>
            <a:endParaRPr lang="zh-CN" altLang="en-US" sz="2800" b="1" kern="0" noProof="0" dirty="0">
              <a:ln>
                <a:noFill/>
              </a:ln>
              <a:solidFill>
                <a:srgbClr val="FF0000"/>
              </a:solidFill>
              <a:effectLst/>
              <a:uLnTx/>
              <a:uFillTx/>
              <a:latin typeface="宋体" panose="02010600030101010101" pitchFamily="2" charset="-122"/>
              <a:ea typeface="+mn-ea"/>
              <a:cs typeface="+mn-ea"/>
              <a:sym typeface="+mn-ea"/>
            </a:endParaRPr>
          </a:p>
        </p:txBody>
      </p:sp>
      <p:sp>
        <p:nvSpPr>
          <p:cNvPr id="2" name="圆角矩形 1"/>
          <p:cNvSpPr/>
          <p:nvPr/>
        </p:nvSpPr>
        <p:spPr>
          <a:xfrm>
            <a:off x="762000" y="2868295"/>
            <a:ext cx="4353560"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（1）必须是可自由兑换货币</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
        <p:nvSpPr>
          <p:cNvPr id="4" name="圆角矩形 3"/>
          <p:cNvSpPr/>
          <p:nvPr/>
        </p:nvSpPr>
        <p:spPr>
          <a:xfrm>
            <a:off x="838200" y="3486785"/>
            <a:ext cx="4353560"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a:t>
            </a:r>
            <a:r>
              <a:rPr lang="en-US" altLang="zh-CN" sz="2400" b="1">
                <a:solidFill>
                  <a:srgbClr val="FFC000"/>
                </a:solidFill>
                <a:latin typeface="微软雅黑" panose="020B0503020204020204" charset="-122"/>
                <a:ea typeface="微软雅黑" panose="020B0503020204020204" charset="-122"/>
                <a:cs typeface="微软雅黑" panose="020B0503020204020204" charset="-122"/>
                <a:sym typeface="+mn-ea"/>
              </a:rPr>
              <a:t>2</a:t>
            </a: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）必须为各国所接受</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
        <p:nvSpPr>
          <p:cNvPr id="7" name="圆角矩形 6"/>
          <p:cNvSpPr/>
          <p:nvPr/>
        </p:nvSpPr>
        <p:spPr>
          <a:xfrm>
            <a:off x="838200" y="4172585"/>
            <a:ext cx="4353560"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a:t>
            </a:r>
            <a:r>
              <a:rPr lang="en-US" altLang="zh-CN" sz="2400" b="1">
                <a:solidFill>
                  <a:srgbClr val="FFC000"/>
                </a:solidFill>
                <a:latin typeface="微软雅黑" panose="020B0503020204020204" charset="-122"/>
                <a:ea typeface="微软雅黑" panose="020B0503020204020204" charset="-122"/>
                <a:cs typeface="微软雅黑" panose="020B0503020204020204" charset="-122"/>
                <a:sym typeface="+mn-ea"/>
              </a:rPr>
              <a:t>3</a:t>
            </a: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）价值相对稳定</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21859">
                                            <p:txEl>
                                              <p:pRg st="1" end="1"/>
                                            </p:txEl>
                                          </p:spTgt>
                                        </p:tgtEl>
                                        <p:attrNameLst>
                                          <p:attrName>style.visibility</p:attrName>
                                        </p:attrNameLst>
                                      </p:cBhvr>
                                      <p:to>
                                        <p:strVal val="visible"/>
                                      </p:to>
                                    </p:set>
                                    <p:animEffect transition="in" filter="blinds(horizontal)">
                                      <p:cBhvr>
                                        <p:cTn id="14" dur="500"/>
                                        <p:tgtEl>
                                          <p:spTgt spid="121859">
                                            <p:txEl>
                                              <p:pRg st="1" end="1"/>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121859">
                                            <p:txEl>
                                              <p:pRg st="2" end="2"/>
                                            </p:txEl>
                                          </p:spTgt>
                                        </p:tgtEl>
                                        <p:attrNameLst>
                                          <p:attrName>style.visibility</p:attrName>
                                        </p:attrNameLst>
                                      </p:cBhvr>
                                      <p:to>
                                        <p:strVal val="visible"/>
                                      </p:to>
                                    </p:set>
                                    <p:animEffect transition="in" filter="blinds(horizontal)">
                                      <p:cBhvr>
                                        <p:cTn id="17" dur="500"/>
                                        <p:tgtEl>
                                          <p:spTgt spid="1218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21859">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p:tgtEl>
                                          <p:spTgt spid="2"/>
                                        </p:tgtEl>
                                        <p:attrNameLst>
                                          <p:attrName>ppt_y</p:attrName>
                                        </p:attrNameLst>
                                      </p:cBhvr>
                                      <p:tavLst>
                                        <p:tav tm="0">
                                          <p:val>
                                            <p:strVal val="#ppt_y+#ppt_h*1.125000"/>
                                          </p:val>
                                        </p:tav>
                                        <p:tav tm="100000">
                                          <p:val>
                                            <p:strVal val="#ppt_y"/>
                                          </p:val>
                                        </p:tav>
                                      </p:tavLst>
                                    </p:anim>
                                    <p:animEffect transition="in" filter="wipe(up)">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ox(in)">
                                      <p:cBhvr>
                                        <p:cTn id="32" dur="20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ppt_x</p:attrName>
                                        </p:attrNameLst>
                                      </p:cBhvr>
                                      <p:tavLst>
                                        <p:tav tm="0">
                                          <p:val>
                                            <p:strVal val="#ppt_x-.2"/>
                                          </p:val>
                                        </p:tav>
                                        <p:tav tm="100000">
                                          <p:val>
                                            <p:strVal val="#ppt_x"/>
                                          </p:val>
                                        </p:tav>
                                      </p:tavLst>
                                    </p:anim>
                                    <p:anim calcmode="lin" valueType="num">
                                      <p:cBhvr>
                                        <p:cTn id="3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 grpId="0" animBg="1"/>
      <p:bldP spid="2" grpId="1" animBg="1"/>
      <p:bldP spid="4" grpId="0" animBg="1"/>
      <p:bldP spid="4" grpId="1" animBg="1"/>
      <p:bldP spid="7" grpId="0" animBg="1"/>
      <p:bldP spid="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3"/>
          <p:cNvSpPr>
            <a:spLocks noGrp="1" noChangeArrowheads="1"/>
          </p:cNvSpPr>
          <p:nvPr>
            <p:ph idx="1"/>
          </p:nvPr>
        </p:nvSpPr>
        <p:spPr>
          <a:xfrm>
            <a:off x="228600" y="743585"/>
            <a:ext cx="7822565" cy="373316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储备头寸是会员国在国际货币基金组织持有的储备资产的简称。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国际货币基金组织曾规定会员国认缴份额是</a:t>
            </a: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25%</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，须以黄金缴纳，其余可用本国货币缴纳。</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lang="zh-CN" altLang="en-US" sz="2700" noProof="0">
                <a:ln>
                  <a:noFill/>
                </a:ln>
                <a:uLnTx/>
                <a:uFillTx/>
                <a:sym typeface="+mn-ea"/>
              </a:rPr>
              <a:t>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lang="zh-CN" altLang="en-US" sz="2700" noProof="0">
              <a:ln>
                <a:noFill/>
              </a:ln>
              <a:uLnTx/>
              <a:uFillTx/>
              <a:sym typeface="+mn-ea"/>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lang="en-US" altLang="zh-CN" sz="2700" b="1" noProof="0">
                <a:ln>
                  <a:noFill/>
                </a:ln>
                <a:uLnTx/>
                <a:uFillTx/>
                <a:sym typeface="+mn-ea"/>
              </a:rPr>
              <a:t>       </a:t>
            </a:r>
            <a:r>
              <a:rPr lang="zh-CN" altLang="en-US" sz="2700" b="1" noProof="0">
                <a:ln>
                  <a:noFill/>
                </a:ln>
                <a:uLnTx/>
                <a:uFillTx/>
                <a:sym typeface="+mn-ea"/>
              </a:rPr>
              <a:t>特别提款权是国际货币基金组织创造的用于会员国之间或会员国与国际货币基金组织之间国际支付的一种国际储备资产</a:t>
            </a:r>
            <a:r>
              <a:rPr lang="en-US" altLang="zh-CN" sz="2700" b="1" noProof="0">
                <a:ln>
                  <a:noFill/>
                </a:ln>
                <a:uLnTx/>
                <a:uFillTx/>
                <a:sym typeface="+mn-ea"/>
              </a:rPr>
              <a:t>.</a:t>
            </a:r>
            <a:endPar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3" name="Rectangle 27"/>
          <p:cNvSpPr/>
          <p:nvPr/>
        </p:nvSpPr>
        <p:spPr bwMode="gray">
          <a:xfrm>
            <a:off x="228600" y="211455"/>
            <a:ext cx="2298065"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en-US" altLang="zh-CN" sz="2800" b="1" kern="0" noProof="0" dirty="0">
                <a:ln>
                  <a:noFill/>
                </a:ln>
                <a:solidFill>
                  <a:srgbClr val="FF0000"/>
                </a:solidFill>
                <a:effectLst/>
                <a:uLnTx/>
                <a:uFillTx/>
                <a:latin typeface="宋体" panose="02010600030101010101" pitchFamily="2" charset="-122"/>
                <a:ea typeface="+mn-ea"/>
                <a:sym typeface="+mn-ea"/>
              </a:rPr>
              <a:t>3.储备头寸</a:t>
            </a:r>
            <a:endParaRPr lang="zh-CN" altLang="en-US" sz="2800" b="1" kern="0" noProof="0" dirty="0">
              <a:ln>
                <a:noFill/>
              </a:ln>
              <a:solidFill>
                <a:srgbClr val="FF0000"/>
              </a:solidFill>
              <a:effectLst/>
              <a:uLnTx/>
              <a:uFillTx/>
              <a:latin typeface="宋体" panose="02010600030101010101" pitchFamily="2" charset="-122"/>
              <a:ea typeface="+mn-ea"/>
              <a:cs typeface="+mn-ea"/>
              <a:sym typeface="+mn-ea"/>
            </a:endParaRPr>
          </a:p>
        </p:txBody>
      </p:sp>
      <p:sp>
        <p:nvSpPr>
          <p:cNvPr id="2" name="Rectangle 27"/>
          <p:cNvSpPr/>
          <p:nvPr/>
        </p:nvSpPr>
        <p:spPr bwMode="gray">
          <a:xfrm>
            <a:off x="304800" y="2876550"/>
            <a:ext cx="3433445"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en-US" altLang="zh-CN" sz="2800" b="1" kern="0" noProof="0" dirty="0">
                <a:ln>
                  <a:noFill/>
                </a:ln>
                <a:solidFill>
                  <a:srgbClr val="FF0000"/>
                </a:solidFill>
                <a:effectLst/>
                <a:uLnTx/>
                <a:uFillTx/>
                <a:latin typeface="宋体" panose="02010600030101010101" pitchFamily="2" charset="-122"/>
                <a:ea typeface="+mn-ea"/>
                <a:sym typeface="+mn-ea"/>
              </a:rPr>
              <a:t>4.特别提款权（SDR）</a:t>
            </a:r>
            <a:endParaRPr lang="zh-CN" altLang="en-US" sz="2800" b="1" kern="0" noProof="0" dirty="0">
              <a:ln>
                <a:noFill/>
              </a:ln>
              <a:solidFill>
                <a:srgbClr val="FF0000"/>
              </a:solidFill>
              <a:effectLst/>
              <a:uLnTx/>
              <a:uFillTx/>
              <a:latin typeface="宋体" panose="02010600030101010101" pitchFamily="2" charset="-122"/>
              <a:ea typeface="+mn-ea"/>
              <a:cs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122883">
                                            <p:txEl>
                                              <p:pRg st="0" end="0"/>
                                            </p:txEl>
                                          </p:spTgt>
                                        </p:tgtEl>
                                        <p:attrNameLst>
                                          <p:attrName>style.visibility</p:attrName>
                                        </p:attrNameLst>
                                      </p:cBhvr>
                                      <p:to>
                                        <p:strVal val="visible"/>
                                      </p:to>
                                    </p:set>
                                    <p:anim calcmode="lin" valueType="num">
                                      <p:cBhvr>
                                        <p:cTn id="13" dur="1000" fill="hold"/>
                                        <p:tgtEl>
                                          <p:spTgt spid="12288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12288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22883">
                                            <p:txEl>
                                              <p:pRg st="0" end="0"/>
                                            </p:txEl>
                                          </p:spTgt>
                                        </p:tgtEl>
                                      </p:cBhvr>
                                    </p:animEffect>
                                  </p:childTnLst>
                                </p:cTn>
                              </p:par>
                              <p:par>
                                <p:cTn id="16" presetID="29" presetClass="entr" presetSubtype="0" fill="hold" nodeType="withEffect">
                                  <p:stCondLst>
                                    <p:cond delay="0"/>
                                  </p:stCondLst>
                                  <p:childTnLst>
                                    <p:set>
                                      <p:cBhvr>
                                        <p:cTn id="17" dur="1" fill="hold">
                                          <p:stCondLst>
                                            <p:cond delay="0"/>
                                          </p:stCondLst>
                                        </p:cTn>
                                        <p:tgtEl>
                                          <p:spTgt spid="122883">
                                            <p:txEl>
                                              <p:pRg st="1" end="1"/>
                                            </p:txEl>
                                          </p:spTgt>
                                        </p:tgtEl>
                                        <p:attrNameLst>
                                          <p:attrName>style.visibility</p:attrName>
                                        </p:attrNameLst>
                                      </p:cBhvr>
                                      <p:to>
                                        <p:strVal val="visible"/>
                                      </p:to>
                                    </p:set>
                                    <p:anim calcmode="lin" valueType="num">
                                      <p:cBhvr>
                                        <p:cTn id="18" dur="1000" fill="hold"/>
                                        <p:tgtEl>
                                          <p:spTgt spid="122883">
                                            <p:txEl>
                                              <p:pRg st="1" end="1"/>
                                            </p:txEl>
                                          </p:spTgt>
                                        </p:tgtEl>
                                        <p:attrNameLst>
                                          <p:attrName>ppt_x</p:attrName>
                                        </p:attrNameLst>
                                      </p:cBhvr>
                                      <p:tavLst>
                                        <p:tav tm="0">
                                          <p:val>
                                            <p:strVal val="#ppt_x-.2"/>
                                          </p:val>
                                        </p:tav>
                                        <p:tav tm="100000">
                                          <p:val>
                                            <p:strVal val="#ppt_x"/>
                                          </p:val>
                                        </p:tav>
                                      </p:tavLst>
                                    </p:anim>
                                    <p:anim calcmode="lin" valueType="num">
                                      <p:cBhvr>
                                        <p:cTn id="19" dur="1000" fill="hold"/>
                                        <p:tgtEl>
                                          <p:spTgt spid="12288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2288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up)">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122883">
                                            <p:txEl>
                                              <p:pRg st="4" end="4"/>
                                            </p:txEl>
                                          </p:spTgt>
                                        </p:tgtEl>
                                        <p:attrNameLst>
                                          <p:attrName>style.visibility</p:attrName>
                                        </p:attrNameLst>
                                      </p:cBhvr>
                                      <p:to>
                                        <p:strVal val="visible"/>
                                      </p:to>
                                    </p:set>
                                    <p:animEffect transition="in" filter="box(in)">
                                      <p:cBhvr>
                                        <p:cTn id="31" dur="2000"/>
                                        <p:tgtEl>
                                          <p:spTgt spid="1228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 grpId="0" animBg="1"/>
      <p:bldP spid="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3"/>
          <p:cNvSpPr>
            <a:spLocks noGrp="1" noChangeArrowheads="1"/>
          </p:cNvSpPr>
          <p:nvPr>
            <p:ph idx="1"/>
          </p:nvPr>
        </p:nvSpPr>
        <p:spPr>
          <a:xfrm>
            <a:off x="851535" y="342900"/>
            <a:ext cx="7769225" cy="451548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a:t>
            </a:r>
            <a:r>
              <a:rPr kumimoji="0" lang="en-US" altLang="zh-CN"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 </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国际储备</a:t>
            </a: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Vs</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国际清偿能力</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国际清偿能力包括：</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现实</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的清偿能力和</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可动用</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的清偿能力。</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现实的清偿能力指的就是</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国际储备</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，而可以动用的清偿能力又可分为</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向外国筹借资金</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的能力和</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居民持有的对外流动资金</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lang="en-US" altLang="zh-CN" sz="2700" b="1" noProof="0">
                <a:ln>
                  <a:noFill/>
                </a:ln>
                <a:uLnTx/>
                <a:uFillTx/>
                <a:sym typeface="+mn-ea"/>
              </a:rPr>
              <a:t> </a:t>
            </a:r>
            <a:r>
              <a:rPr lang="zh-CN" altLang="en-US" sz="2700" b="1" noProof="0">
                <a:ln>
                  <a:noFill/>
                </a:ln>
                <a:uLnTx/>
                <a:uFillTx/>
                <a:sym typeface="+mn-ea"/>
              </a:rPr>
              <a:t>国际清偿能力的范围</a:t>
            </a:r>
            <a:r>
              <a:rPr lang="zh-CN" altLang="en-US" sz="2700" b="1" noProof="0">
                <a:ln>
                  <a:noFill/>
                </a:ln>
                <a:solidFill>
                  <a:srgbClr val="FF9900"/>
                </a:solidFill>
                <a:uLnTx/>
                <a:uFillTx/>
                <a:sym typeface="+mn-ea"/>
              </a:rPr>
              <a:t>大于</a:t>
            </a:r>
            <a:r>
              <a:rPr lang="zh-CN" altLang="en-US" sz="2700" b="1" noProof="0">
                <a:ln>
                  <a:noFill/>
                </a:ln>
                <a:uLnTx/>
                <a:uFillTx/>
                <a:sym typeface="+mn-ea"/>
              </a:rPr>
              <a:t>国际储备。</a:t>
            </a: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 name="圆角矩形 1"/>
          <p:cNvSpPr/>
          <p:nvPr/>
        </p:nvSpPr>
        <p:spPr>
          <a:xfrm>
            <a:off x="1066800" y="286385"/>
            <a:ext cx="2743200" cy="554355"/>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zh-CN" altLang="en-US" sz="2400" b="1">
                <a:solidFill>
                  <a:srgbClr val="FFC000"/>
                </a:solidFill>
                <a:latin typeface="微软雅黑" panose="020B0503020204020204" charset="-122"/>
                <a:ea typeface="微软雅黑" panose="020B0503020204020204" charset="-122"/>
                <a:cs typeface="微软雅黑" panose="020B0503020204020204" charset="-122"/>
                <a:sym typeface="+mn-ea"/>
              </a:rPr>
              <a:t>区分两个概念：</a:t>
            </a:r>
            <a:endParaRPr lang="zh-CN" altLang="en-US"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135171">
                                            <p:txEl>
                                              <p:pRg st="1" end="1"/>
                                            </p:txEl>
                                          </p:spTgt>
                                        </p:tgtEl>
                                        <p:attrNameLst>
                                          <p:attrName>style.visibility</p:attrName>
                                        </p:attrNameLst>
                                      </p:cBhvr>
                                      <p:to>
                                        <p:strVal val="visible"/>
                                      </p:to>
                                    </p:set>
                                    <p:anim calcmode="lin" valueType="num">
                                      <p:cBhvr>
                                        <p:cTn id="13" dur="1000" fill="hold"/>
                                        <p:tgtEl>
                                          <p:spTgt spid="135171">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13517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35171">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35171">
                                            <p:txEl>
                                              <p:pRg st="2" end="2"/>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35171">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35171">
                                            <p:txEl>
                                              <p:pRg st="4" end="4"/>
                                            </p:txEl>
                                          </p:spTgt>
                                        </p:tgtEl>
                                        <p:attrNameLst>
                                          <p:attrName>style.visibility</p:attrName>
                                        </p:attrNameLst>
                                      </p:cBhvr>
                                      <p:to>
                                        <p:strVal val="visible"/>
                                      </p:to>
                                    </p:set>
                                    <p:animEffect transition="in" filter="wipe(down)">
                                      <p:cBhvr>
                                        <p:cTn id="26" dur="500"/>
                                        <p:tgtEl>
                                          <p:spTgt spid="1351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idx="1"/>
          </p:nvPr>
        </p:nvSpPr>
        <p:spPr>
          <a:xfrm>
            <a:off x="593090" y="523240"/>
            <a:ext cx="7847330" cy="4392295"/>
          </a:xfrm>
        </p:spPr>
        <p:txBody>
          <a:bodyPr vert="horz" wrap="square" lIns="68591" tIns="34295" rIns="68591" bIns="34295"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一国增加国际储备存量的途径是：</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国际收支</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顺差</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是一国增加国际储备的</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主要来源；</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政府或中央银行</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向外借款</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可补充该国储备资产；</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金融当局为</a:t>
            </a:r>
            <a:r>
              <a:rPr kumimoji="0" lang="zh-CN" altLang="en-US" sz="2700" b="1" i="0" u="none" strike="noStrike" kern="1200" cap="none" spc="0" normalizeH="0" baseline="0" noProof="0">
                <a:ln>
                  <a:noFill/>
                </a:ln>
                <a:solidFill>
                  <a:srgbClr val="FF9900"/>
                </a:solidFill>
                <a:effectLst>
                  <a:outerShdw blurRad="38100" dist="38100" dir="2700000" algn="tl">
                    <a:srgbClr val="000000"/>
                  </a:outerShdw>
                </a:effectLst>
                <a:uLnTx/>
                <a:uFillTx/>
                <a:latin typeface="+mn-lt"/>
                <a:ea typeface="+mn-ea"/>
                <a:cs typeface="+mn-cs"/>
              </a:rPr>
              <a:t>干预外汇市场</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买入外汇可增加该国储备资产存量；</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4.</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接受国际货币基金组织分配的特别提款权；</a:t>
            </a:r>
          </a:p>
          <a:p>
            <a:pPr marL="342900" marR="0" lvl="0" indent="-342900" algn="l" defTabSz="914400" rtl="0" eaLnBrk="1" fontAlgn="base" latinLnBrk="0" hangingPunct="1">
              <a:lnSpc>
                <a:spcPct val="90000"/>
              </a:lnSpc>
              <a:spcBef>
                <a:spcPct val="20000"/>
              </a:spcBef>
              <a:spcAft>
                <a:spcPct val="0"/>
              </a:spcAft>
              <a:buClr>
                <a:schemeClr val="hlink"/>
              </a:buClr>
              <a:buSzPct val="60000"/>
              <a:buFont typeface="Wingdings" panose="05000000000000000000" pitchFamily="2" charset="2"/>
              <a:buNone/>
              <a:defRPr/>
            </a:pP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5.</a:t>
            </a: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中央银行购买黄金。</a:t>
            </a:r>
            <a:endParaRPr kumimoji="0" lang="zh-CN" altLang="en-US" sz="2400" b="0" i="0" u="none" strike="noStrike" kern="120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p:txBody>
      </p:sp>
      <p:sp>
        <p:nvSpPr>
          <p:cNvPr id="2" name="Rectangle 27"/>
          <p:cNvSpPr/>
          <p:nvPr/>
        </p:nvSpPr>
        <p:spPr bwMode="gray">
          <a:xfrm>
            <a:off x="593090" y="362585"/>
            <a:ext cx="3433445"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en-US" altLang="zh-CN" sz="2800" b="1" kern="0" noProof="0" dirty="0">
                <a:ln>
                  <a:noFill/>
                </a:ln>
                <a:solidFill>
                  <a:srgbClr val="FF0000"/>
                </a:solidFill>
                <a:effectLst/>
                <a:uLnTx/>
                <a:uFillTx/>
                <a:latin typeface="宋体" panose="02010600030101010101" pitchFamily="2" charset="-122"/>
                <a:ea typeface="+mn-ea"/>
                <a:sym typeface="+mn-ea"/>
              </a:rPr>
              <a:t>三、国际储备的来源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123907">
                                            <p:txEl>
                                              <p:pRg st="1" end="1"/>
                                            </p:txEl>
                                          </p:spTgt>
                                        </p:tgtEl>
                                        <p:attrNameLst>
                                          <p:attrName>style.visibility</p:attrName>
                                        </p:attrNameLst>
                                      </p:cBhvr>
                                      <p:to>
                                        <p:strVal val="visible"/>
                                      </p:to>
                                    </p:set>
                                    <p:anim calcmode="lin" valueType="num">
                                      <p:cBhvr>
                                        <p:cTn id="12" dur="1000" fill="hold"/>
                                        <p:tgtEl>
                                          <p:spTgt spid="123907">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12390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23907">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123907">
                                            <p:txEl>
                                              <p:pRg st="2" end="2"/>
                                            </p:txEl>
                                          </p:spTgt>
                                        </p:tgtEl>
                                        <p:attrNameLst>
                                          <p:attrName>style.visibility</p:attrName>
                                        </p:attrNameLst>
                                      </p:cBhvr>
                                      <p:to>
                                        <p:strVal val="visible"/>
                                      </p:to>
                                    </p:set>
                                    <p:anim calcmode="lin" valueType="num">
                                      <p:cBhvr>
                                        <p:cTn id="17" dur="1000" fill="hold"/>
                                        <p:tgtEl>
                                          <p:spTgt spid="123907">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12390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23907">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123907">
                                            <p:txEl>
                                              <p:pRg st="3" end="3"/>
                                            </p:txEl>
                                          </p:spTgt>
                                        </p:tgtEl>
                                        <p:attrNameLst>
                                          <p:attrName>style.visibility</p:attrName>
                                        </p:attrNameLst>
                                      </p:cBhvr>
                                      <p:to>
                                        <p:strVal val="visible"/>
                                      </p:to>
                                    </p:set>
                                    <p:anim calcmode="lin" valueType="num">
                                      <p:cBhvr>
                                        <p:cTn id="22" dur="1000" fill="hold"/>
                                        <p:tgtEl>
                                          <p:spTgt spid="123907">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12390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23907">
                                            <p:txEl>
                                              <p:pRg st="3" end="3"/>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123907">
                                            <p:txEl>
                                              <p:pRg st="4" end="4"/>
                                            </p:txEl>
                                          </p:spTgt>
                                        </p:tgtEl>
                                        <p:attrNameLst>
                                          <p:attrName>style.visibility</p:attrName>
                                        </p:attrNameLst>
                                      </p:cBhvr>
                                      <p:to>
                                        <p:strVal val="visible"/>
                                      </p:to>
                                    </p:set>
                                    <p:anim calcmode="lin" valueType="num">
                                      <p:cBhvr>
                                        <p:cTn id="27" dur="1000" fill="hold"/>
                                        <p:tgtEl>
                                          <p:spTgt spid="123907">
                                            <p:txEl>
                                              <p:pRg st="4" end="4"/>
                                            </p:txEl>
                                          </p:spTgt>
                                        </p:tgtEl>
                                        <p:attrNameLst>
                                          <p:attrName>ppt_x</p:attrName>
                                        </p:attrNameLst>
                                      </p:cBhvr>
                                      <p:tavLst>
                                        <p:tav tm="0">
                                          <p:val>
                                            <p:strVal val="#ppt_x-.2"/>
                                          </p:val>
                                        </p:tav>
                                        <p:tav tm="100000">
                                          <p:val>
                                            <p:strVal val="#ppt_x"/>
                                          </p:val>
                                        </p:tav>
                                      </p:tavLst>
                                    </p:anim>
                                    <p:anim calcmode="lin" valueType="num">
                                      <p:cBhvr>
                                        <p:cTn id="28" dur="1000" fill="hold"/>
                                        <p:tgtEl>
                                          <p:spTgt spid="12390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23907">
                                            <p:txEl>
                                              <p:pRg st="4" end="4"/>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123907">
                                            <p:txEl>
                                              <p:pRg st="5" end="5"/>
                                            </p:txEl>
                                          </p:spTgt>
                                        </p:tgtEl>
                                        <p:attrNameLst>
                                          <p:attrName>style.visibility</p:attrName>
                                        </p:attrNameLst>
                                      </p:cBhvr>
                                      <p:to>
                                        <p:strVal val="visible"/>
                                      </p:to>
                                    </p:set>
                                    <p:anim calcmode="lin" valueType="num">
                                      <p:cBhvr>
                                        <p:cTn id="32" dur="1000" fill="hold"/>
                                        <p:tgtEl>
                                          <p:spTgt spid="123907">
                                            <p:txEl>
                                              <p:pRg st="5" end="5"/>
                                            </p:txEl>
                                          </p:spTgt>
                                        </p:tgtEl>
                                        <p:attrNameLst>
                                          <p:attrName>ppt_x</p:attrName>
                                        </p:attrNameLst>
                                      </p:cBhvr>
                                      <p:tavLst>
                                        <p:tav tm="0">
                                          <p:val>
                                            <p:strVal val="#ppt_x-.2"/>
                                          </p:val>
                                        </p:tav>
                                        <p:tav tm="100000">
                                          <p:val>
                                            <p:strVal val="#ppt_x"/>
                                          </p:val>
                                        </p:tav>
                                      </p:tavLst>
                                    </p:anim>
                                    <p:anim calcmode="lin" valueType="num">
                                      <p:cBhvr>
                                        <p:cTn id="33" dur="1000" fill="hold"/>
                                        <p:tgtEl>
                                          <p:spTgt spid="123907">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23907">
                                            <p:txEl>
                                              <p:pRg st="5" end="5"/>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123907">
                                            <p:txEl>
                                              <p:pRg st="6" end="6"/>
                                            </p:txEl>
                                          </p:spTgt>
                                        </p:tgtEl>
                                        <p:attrNameLst>
                                          <p:attrName>style.visibility</p:attrName>
                                        </p:attrNameLst>
                                      </p:cBhvr>
                                      <p:to>
                                        <p:strVal val="visible"/>
                                      </p:to>
                                    </p:set>
                                    <p:anim calcmode="lin" valueType="num">
                                      <p:cBhvr>
                                        <p:cTn id="37" dur="1000" fill="hold"/>
                                        <p:tgtEl>
                                          <p:spTgt spid="123907">
                                            <p:txEl>
                                              <p:pRg st="6" end="6"/>
                                            </p:txEl>
                                          </p:spTgt>
                                        </p:tgtEl>
                                        <p:attrNameLst>
                                          <p:attrName>ppt_x</p:attrName>
                                        </p:attrNameLst>
                                      </p:cBhvr>
                                      <p:tavLst>
                                        <p:tav tm="0">
                                          <p:val>
                                            <p:strVal val="#ppt_x-.2"/>
                                          </p:val>
                                        </p:tav>
                                        <p:tav tm="100000">
                                          <p:val>
                                            <p:strVal val="#ppt_x"/>
                                          </p:val>
                                        </p:tav>
                                      </p:tavLst>
                                    </p:anim>
                                    <p:anim calcmode="lin" valueType="num">
                                      <p:cBhvr>
                                        <p:cTn id="38" dur="1000" fill="hold"/>
                                        <p:tgtEl>
                                          <p:spTgt spid="123907">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2390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p:cNvSpPr>
            <a:spLocks noGrp="1" noChangeArrowheads="1"/>
          </p:cNvSpPr>
          <p:nvPr>
            <p:ph idx="1"/>
          </p:nvPr>
        </p:nvSpPr>
        <p:spPr>
          <a:xfrm>
            <a:off x="457200" y="286385"/>
            <a:ext cx="7951470" cy="4135755"/>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任何国家都必须维持一定数量的国际储备，是由于它具有下述作用：</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它是政府保持国际支付能力以缓解国际收支逆差对国内经济冲击的缓冲器。当一国出现临时性国际收支逆差时，政府可用国际储备来弥补，避免用压缩进口，提高利率等影响国内经济目标的措施。</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宋体" panose="02010600030101010101" pitchFamily="2" charset="-122"/>
              <a:ea typeface="+mn-ea"/>
              <a:cs typeface="+mn-cs"/>
            </a:endParaRPr>
          </a:p>
        </p:txBody>
      </p:sp>
      <p:sp>
        <p:nvSpPr>
          <p:cNvPr id="2" name="Rectangle 27"/>
          <p:cNvSpPr/>
          <p:nvPr/>
        </p:nvSpPr>
        <p:spPr bwMode="gray">
          <a:xfrm>
            <a:off x="838200" y="210185"/>
            <a:ext cx="3433445" cy="532130"/>
          </a:xfrm>
          <a:prstGeom prst="rect">
            <a:avLst/>
          </a:prstGeom>
          <a:gradFill>
            <a:gsLst>
              <a:gs pos="50000">
                <a:srgbClr val="F8E786"/>
              </a:gs>
              <a:gs pos="0">
                <a:srgbClr val="FAEFAE"/>
              </a:gs>
              <a:gs pos="100000">
                <a:srgbClr val="F5DE5D"/>
              </a:gs>
            </a:gsLst>
            <a:lin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buClrTx/>
              <a:buSzTx/>
              <a:buFontTx/>
            </a:pPr>
            <a:r>
              <a:rPr lang="zh-CN" altLang="en-US" sz="2800" b="1" kern="0" noProof="0" dirty="0">
                <a:ln>
                  <a:noFill/>
                </a:ln>
                <a:solidFill>
                  <a:srgbClr val="FF0000"/>
                </a:solidFill>
                <a:effectLst/>
                <a:uLnTx/>
                <a:uFillTx/>
                <a:latin typeface="宋体" panose="02010600030101010101" pitchFamily="2" charset="-122"/>
                <a:ea typeface="+mn-ea"/>
                <a:sym typeface="+mn-ea"/>
              </a:rPr>
              <a:t>四</a:t>
            </a:r>
            <a:r>
              <a:rPr lang="en-US" altLang="zh-CN" sz="2800" b="1" kern="0" noProof="0" dirty="0">
                <a:ln>
                  <a:noFill/>
                </a:ln>
                <a:solidFill>
                  <a:srgbClr val="FF0000"/>
                </a:solidFill>
                <a:effectLst/>
                <a:uLnTx/>
                <a:uFillTx/>
                <a:latin typeface="宋体" panose="02010600030101010101" pitchFamily="2" charset="-122"/>
                <a:ea typeface="+mn-ea"/>
                <a:sym typeface="+mn-ea"/>
              </a:rPr>
              <a:t>、国际储备的</a:t>
            </a:r>
            <a:r>
              <a:rPr lang="zh-CN" altLang="en-US" sz="2800" b="1" kern="0" noProof="0" dirty="0">
                <a:ln>
                  <a:noFill/>
                </a:ln>
                <a:solidFill>
                  <a:srgbClr val="FF0000"/>
                </a:solidFill>
                <a:effectLst/>
                <a:uLnTx/>
                <a:uFillTx/>
                <a:latin typeface="宋体" panose="02010600030101010101" pitchFamily="2" charset="-122"/>
                <a:ea typeface="+mn-ea"/>
                <a:sym typeface="+mn-ea"/>
              </a:rPr>
              <a:t>作用</a:t>
            </a:r>
          </a:p>
        </p:txBody>
      </p:sp>
      <p:sp>
        <p:nvSpPr>
          <p:cNvPr id="3" name="圆角矩形 2"/>
          <p:cNvSpPr/>
          <p:nvPr/>
        </p:nvSpPr>
        <p:spPr>
          <a:xfrm>
            <a:off x="669290" y="1657985"/>
            <a:ext cx="3770630"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en-US" altLang="zh-CN" sz="2400" b="1">
                <a:solidFill>
                  <a:srgbClr val="FFC000"/>
                </a:solidFill>
                <a:latin typeface="微软雅黑" panose="020B0503020204020204" charset="-122"/>
                <a:ea typeface="微软雅黑" panose="020B0503020204020204" charset="-122"/>
                <a:cs typeface="微软雅黑" panose="020B0503020204020204" charset="-122"/>
                <a:sym typeface="+mn-ea"/>
              </a:rPr>
              <a:t>1.可弥补国际收支逆差</a:t>
            </a:r>
            <a:endParaRPr lang="en-US" altLang="zh-CN"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24931">
                                            <p:txEl>
                                              <p:pRg st="1" end="1"/>
                                            </p:txEl>
                                          </p:spTgt>
                                        </p:tgtEl>
                                        <p:attrNameLst>
                                          <p:attrName>style.visibility</p:attrName>
                                        </p:attrNameLst>
                                      </p:cBhvr>
                                      <p:to>
                                        <p:strVal val="visible"/>
                                      </p:to>
                                    </p:set>
                                    <p:animEffect transition="in" filter="wipe(down)">
                                      <p:cBhvr>
                                        <p:cTn id="14" dur="500"/>
                                        <p:tgtEl>
                                          <p:spTgt spid="12493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24931">
                                            <p:txEl>
                                              <p:pRg st="3" end="3"/>
                                            </p:txEl>
                                          </p:spTgt>
                                        </p:tgtEl>
                                        <p:attrNameLst>
                                          <p:attrName>style.visibility</p:attrName>
                                        </p:attrNameLst>
                                      </p:cBhvr>
                                      <p:to>
                                        <p:strVal val="visible"/>
                                      </p:to>
                                    </p:set>
                                    <p:anim calcmode="lin" valueType="num">
                                      <p:cBhvr additive="base">
                                        <p:cTn id="23" dur="500"/>
                                        <p:tgtEl>
                                          <p:spTgt spid="124931">
                                            <p:txEl>
                                              <p:pRg st="3" end="3"/>
                                            </p:txEl>
                                          </p:spTgt>
                                        </p:tgtEl>
                                        <p:attrNameLst>
                                          <p:attrName>ppt_y</p:attrName>
                                        </p:attrNameLst>
                                      </p:cBhvr>
                                      <p:tavLst>
                                        <p:tav tm="0">
                                          <p:val>
                                            <p:strVal val="#ppt_y+#ppt_h*1.125000"/>
                                          </p:val>
                                        </p:tav>
                                        <p:tav tm="100000">
                                          <p:val>
                                            <p:strVal val="#ppt_y"/>
                                          </p:val>
                                        </p:tav>
                                      </p:tavLst>
                                    </p:anim>
                                    <p:animEffect transition="in" filter="wipe(up)">
                                      <p:cBhvr>
                                        <p:cTn id="24" dur="500"/>
                                        <p:tgtEl>
                                          <p:spTgt spid="1249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noChangeArrowheads="1"/>
          </p:cNvSpPr>
          <p:nvPr>
            <p:ph idx="1"/>
          </p:nvPr>
        </p:nvSpPr>
        <p:spPr>
          <a:xfrm>
            <a:off x="1524000" y="1048385"/>
            <a:ext cx="6733540" cy="2578100"/>
          </a:xfrm>
        </p:spPr>
        <p:txBody>
          <a:bodyPr vert="horz" wrap="square" lIns="68591" tIns="34295" rIns="68591" bIns="34295"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它是中央银行干预外汇市场以支持本国货币汇率的物质基础</a:t>
            </a:r>
            <a:r>
              <a:rPr kumimoji="0" lang="en-US" altLang="zh-CN"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    </a:t>
            </a: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endPar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zh-CN" altLang="en-US" sz="2700" b="1"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mn-ea"/>
                <a:cs typeface="+mn-cs"/>
              </a:rPr>
              <a:t>它是债务国向外借款的信用保证。</a:t>
            </a:r>
          </a:p>
        </p:txBody>
      </p:sp>
      <p:sp>
        <p:nvSpPr>
          <p:cNvPr id="3" name="圆角矩形 2"/>
          <p:cNvSpPr/>
          <p:nvPr/>
        </p:nvSpPr>
        <p:spPr>
          <a:xfrm>
            <a:off x="1219200" y="438785"/>
            <a:ext cx="2901315"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en-US" altLang="zh-CN" sz="2400" b="1">
                <a:solidFill>
                  <a:srgbClr val="FFC000"/>
                </a:solidFill>
                <a:latin typeface="微软雅黑" panose="020B0503020204020204" charset="-122"/>
                <a:ea typeface="微软雅黑" panose="020B0503020204020204" charset="-122"/>
                <a:cs typeface="微软雅黑" panose="020B0503020204020204" charset="-122"/>
                <a:sym typeface="+mn-ea"/>
              </a:rPr>
              <a:t>2.充当干预资产</a:t>
            </a:r>
            <a:endParaRPr lang="en-US" altLang="zh-CN"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
        <p:nvSpPr>
          <p:cNvPr id="2" name="圆角矩形 1"/>
          <p:cNvSpPr/>
          <p:nvPr/>
        </p:nvSpPr>
        <p:spPr>
          <a:xfrm>
            <a:off x="1371600" y="2300605"/>
            <a:ext cx="3770630" cy="542290"/>
          </a:xfrm>
          <a:prstGeom prst="roundRect">
            <a:avLst>
              <a:gd name="adj" fmla="val 50000"/>
            </a:avLst>
          </a:prstGeom>
          <a:gradFill flip="none" rotWithShape="1">
            <a:gsLst>
              <a:gs pos="0">
                <a:srgbClr val="D9717D"/>
              </a:gs>
              <a:gs pos="100000">
                <a:srgbClr val="E32E37"/>
              </a:gs>
            </a:gsLst>
            <a:lin ang="18000000" scaled="1"/>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buClrTx/>
              <a:buSzTx/>
              <a:buFontTx/>
            </a:pPr>
            <a:r>
              <a:rPr lang="en-US" altLang="zh-CN" sz="2400" b="1">
                <a:solidFill>
                  <a:srgbClr val="FFC000"/>
                </a:solidFill>
                <a:latin typeface="微软雅黑" panose="020B0503020204020204" charset="-122"/>
                <a:ea typeface="微软雅黑" panose="020B0503020204020204" charset="-122"/>
                <a:cs typeface="微软雅黑" panose="020B0503020204020204" charset="-122"/>
                <a:sym typeface="+mn-ea"/>
              </a:rPr>
              <a:t>3.作为偿还外债的保证</a:t>
            </a:r>
            <a:endParaRPr lang="en-US" altLang="zh-CN" sz="2400" b="1" strike="noStrike" noProof="1">
              <a:solidFill>
                <a:srgbClr val="FFC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9" presetClass="entr" presetSubtype="0" fill="hold" nodeType="clickEffect">
                                  <p:stCondLst>
                                    <p:cond delay="0"/>
                                  </p:stCondLst>
                                  <p:childTnLst>
                                    <p:set>
                                      <p:cBhvr>
                                        <p:cTn id="10" dur="1" fill="hold">
                                          <p:stCondLst>
                                            <p:cond delay="0"/>
                                          </p:stCondLst>
                                        </p:cTn>
                                        <p:tgtEl>
                                          <p:spTgt spid="133123">
                                            <p:txEl>
                                              <p:pRg st="0" end="0"/>
                                            </p:txEl>
                                          </p:spTgt>
                                        </p:tgtEl>
                                        <p:attrNameLst>
                                          <p:attrName>style.visibility</p:attrName>
                                        </p:attrNameLst>
                                      </p:cBhvr>
                                      <p:to>
                                        <p:strVal val="visible"/>
                                      </p:to>
                                    </p:set>
                                    <p:anim calcmode="lin" valueType="num">
                                      <p:cBhvr>
                                        <p:cTn id="11" dur="1000" fill="hold"/>
                                        <p:tgtEl>
                                          <p:spTgt spid="133123">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13312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13312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ppt_y</p:attrName>
                                        </p:attrNameLst>
                                      </p:cBhvr>
                                      <p:tavLst>
                                        <p:tav tm="0">
                                          <p:val>
                                            <p:strVal val="#ppt_y+#ppt_h*1.125000"/>
                                          </p:val>
                                        </p:tav>
                                        <p:tav tm="100000">
                                          <p:val>
                                            <p:strVal val="#ppt_y"/>
                                          </p:val>
                                        </p:tav>
                                      </p:tavLst>
                                    </p:anim>
                                    <p:animEffect transition="in" filter="wipe(up)">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133123">
                                            <p:txEl>
                                              <p:pRg st="3" end="3"/>
                                            </p:txEl>
                                          </p:spTgt>
                                        </p:tgtEl>
                                        <p:attrNameLst>
                                          <p:attrName>style.visibility</p:attrName>
                                        </p:attrNameLst>
                                      </p:cBhvr>
                                      <p:to>
                                        <p:strVal val="visible"/>
                                      </p:to>
                                    </p:set>
                                    <p:animEffect transition="in" filter="box(in)">
                                      <p:cBhvr>
                                        <p:cTn id="24" dur="2000"/>
                                        <p:tgtEl>
                                          <p:spTgt spid="133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 grpId="0" animBg="1"/>
      <p:bldP spid="2"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6fe41750-8222-475d-a4ef-4a608dc60dbf"/>
  <p:tag name="COMMONDATA" val="eyJoZGlkIjoiMTQxM2RlMmY1OTE4YmY5ZjhlYWQ4NmUzOWIxMmQ5NWU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Globe">
  <a:themeElements>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Globe</Template>
  <TotalTime>2</TotalTime>
  <Words>2080</Words>
  <Application>Microsoft Office PowerPoint</Application>
  <PresentationFormat>全屏显示(16:9)</PresentationFormat>
  <Paragraphs>184</Paragraphs>
  <Slides>28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宋体</vt:lpstr>
      <vt:lpstr>微软雅黑</vt:lpstr>
      <vt:lpstr>Arial</vt:lpstr>
      <vt:lpstr>Verdana</vt:lpstr>
      <vt:lpstr>Wingdings</vt:lpstr>
      <vt:lpstr>Globe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红 刘</cp:lastModifiedBy>
  <cp:revision>68</cp:revision>
  <dcterms:created xsi:type="dcterms:W3CDTF">2023-11-14T17:15:00Z</dcterms:created>
  <dcterms:modified xsi:type="dcterms:W3CDTF">2024-08-10T13:30:21Z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4FC8CA97E9A44F88A3AA583308FD996F_12</vt:lpwstr>
  </property>
  <property fmtid="{D5CDD505-2E9C-101B-9397-08002B2CF9AE}" pid="4" name="KSOProductBuildVer">
    <vt:lpwstr>2052-12.1.0.15712</vt:lpwstr>
  </property>
</Properties>
</file>